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docx" ContentType="application/vnd.openxmlformats-officedocument.wordprocessingml.document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321" r:id="rId2"/>
    <p:sldId id="535" r:id="rId3"/>
    <p:sldId id="532" r:id="rId4"/>
    <p:sldId id="526" r:id="rId5"/>
    <p:sldId id="534" r:id="rId6"/>
    <p:sldId id="528" r:id="rId7"/>
    <p:sldId id="538" r:id="rId8"/>
    <p:sldId id="530" r:id="rId9"/>
    <p:sldId id="529" r:id="rId10"/>
    <p:sldId id="531" r:id="rId11"/>
    <p:sldId id="536" r:id="rId12"/>
    <p:sldId id="533" r:id="rId13"/>
    <p:sldId id="539" r:id="rId14"/>
    <p:sldId id="540" r:id="rId15"/>
    <p:sldId id="541" r:id="rId16"/>
    <p:sldId id="542" r:id="rId17"/>
    <p:sldId id="543" r:id="rId18"/>
    <p:sldId id="545" r:id="rId19"/>
    <p:sldId id="546" r:id="rId20"/>
    <p:sldId id="433" r:id="rId21"/>
    <p:sldId id="547" r:id="rId22"/>
    <p:sldId id="509" r:id="rId23"/>
    <p:sldId id="457" r:id="rId24"/>
    <p:sldId id="521" r:id="rId25"/>
    <p:sldId id="522" r:id="rId26"/>
    <p:sldId id="523" r:id="rId27"/>
    <p:sldId id="524" r:id="rId28"/>
    <p:sldId id="548" r:id="rId29"/>
    <p:sldId id="512" r:id="rId30"/>
    <p:sldId id="513" r:id="rId31"/>
    <p:sldId id="439" r:id="rId32"/>
    <p:sldId id="514" r:id="rId33"/>
    <p:sldId id="537" r:id="rId34"/>
    <p:sldId id="464" r:id="rId35"/>
    <p:sldId id="516" r:id="rId36"/>
    <p:sldId id="544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he Genome Analysis Centre" id="{363505CC-1BD1-4141-8EB1-6C4AFDFECA6F}">
          <p14:sldIdLst>
            <p14:sldId id="321"/>
            <p14:sldId id="535"/>
            <p14:sldId id="532"/>
            <p14:sldId id="526"/>
            <p14:sldId id="534"/>
            <p14:sldId id="528"/>
            <p14:sldId id="538"/>
            <p14:sldId id="530"/>
            <p14:sldId id="529"/>
            <p14:sldId id="531"/>
            <p14:sldId id="536"/>
            <p14:sldId id="533"/>
            <p14:sldId id="539"/>
            <p14:sldId id="540"/>
            <p14:sldId id="541"/>
            <p14:sldId id="542"/>
            <p14:sldId id="543"/>
            <p14:sldId id="545"/>
            <p14:sldId id="546"/>
            <p14:sldId id="433"/>
            <p14:sldId id="547"/>
            <p14:sldId id="509"/>
            <p14:sldId id="457"/>
            <p14:sldId id="521"/>
            <p14:sldId id="522"/>
            <p14:sldId id="523"/>
            <p14:sldId id="524"/>
            <p14:sldId id="548"/>
            <p14:sldId id="512"/>
            <p14:sldId id="513"/>
            <p14:sldId id="439"/>
            <p14:sldId id="514"/>
            <p14:sldId id="537"/>
            <p14:sldId id="464"/>
            <p14:sldId id="516"/>
            <p14:sldId id="5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ktor Jurkowski (TGAC)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C652"/>
    <a:srgbClr val="FFFFFF"/>
    <a:srgbClr val="000080"/>
    <a:srgbClr val="3F80CD"/>
    <a:srgbClr val="003399"/>
    <a:srgbClr val="FF0033"/>
    <a:srgbClr val="0033CC"/>
    <a:srgbClr val="6699FF"/>
    <a:srgbClr val="0066FF"/>
    <a:srgbClr val="497C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187" autoAdjust="0"/>
    <p:restoredTop sz="86420" autoAdjust="0"/>
  </p:normalViewPr>
  <p:slideViewPr>
    <p:cSldViewPr snapToGrid="0" snapToObjects="1">
      <p:cViewPr>
        <p:scale>
          <a:sx n="100" d="100"/>
          <a:sy n="100" d="100"/>
        </p:scale>
        <p:origin x="328" y="7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commentAuthors" Target="commentAuthors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7E9695-85A4-C64B-BD4F-E8F2CC1BF585}" type="doc">
      <dgm:prSet loTypeId="urn:microsoft.com/office/officeart/2005/8/layout/cycle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717B5D-A4FA-454C-88D0-94E36CF4B9D5}">
      <dgm:prSet phldrT="[Text]"/>
      <dgm:spPr/>
      <dgm:t>
        <a:bodyPr/>
        <a:lstStyle/>
        <a:p>
          <a:r>
            <a:rPr lang="en-US" dirty="0" smtClean="0"/>
            <a:t>Network </a:t>
          </a:r>
          <a:r>
            <a:rPr lang="en-US" dirty="0" smtClean="0"/>
            <a:t>processing and analysis</a:t>
          </a:r>
          <a:endParaRPr lang="en-US" dirty="0" smtClean="0"/>
        </a:p>
      </dgm:t>
    </dgm:pt>
    <dgm:pt modelId="{F6FFA8DF-CE2F-914A-81F3-0FA985A7893E}" type="parTrans" cxnId="{B5672D42-7DB1-D343-868B-1BBDA04E5A52}">
      <dgm:prSet/>
      <dgm:spPr/>
      <dgm:t>
        <a:bodyPr/>
        <a:lstStyle/>
        <a:p>
          <a:endParaRPr lang="en-US"/>
        </a:p>
      </dgm:t>
    </dgm:pt>
    <dgm:pt modelId="{7E9DD6A2-B69E-F841-A495-F39708E08CA6}" type="sibTrans" cxnId="{B5672D42-7DB1-D343-868B-1BBDA04E5A52}">
      <dgm:prSet/>
      <dgm:spPr/>
      <dgm:t>
        <a:bodyPr/>
        <a:lstStyle/>
        <a:p>
          <a:endParaRPr lang="en-US"/>
        </a:p>
      </dgm:t>
    </dgm:pt>
    <dgm:pt modelId="{CEEAF565-F291-BD43-8F35-39554B107A41}">
      <dgm:prSet phldrT="[Text]"/>
      <dgm:spPr/>
      <dgm:t>
        <a:bodyPr/>
        <a:lstStyle/>
        <a:p>
          <a:r>
            <a:rPr lang="en-US" dirty="0" smtClean="0"/>
            <a:t>Network reconstruction</a:t>
          </a:r>
          <a:endParaRPr lang="en-US" dirty="0"/>
        </a:p>
      </dgm:t>
    </dgm:pt>
    <dgm:pt modelId="{54EB2709-32EF-1C47-B687-9EF46515616E}" type="parTrans" cxnId="{212B5848-B942-7741-90D7-44626A4A6D25}">
      <dgm:prSet/>
      <dgm:spPr/>
      <dgm:t>
        <a:bodyPr/>
        <a:lstStyle/>
        <a:p>
          <a:endParaRPr lang="en-US"/>
        </a:p>
      </dgm:t>
    </dgm:pt>
    <dgm:pt modelId="{5F4AD27D-A21D-ED45-B32F-036D3E9DE1FB}" type="sibTrans" cxnId="{212B5848-B942-7741-90D7-44626A4A6D25}">
      <dgm:prSet/>
      <dgm:spPr/>
      <dgm:t>
        <a:bodyPr/>
        <a:lstStyle/>
        <a:p>
          <a:endParaRPr lang="en-US"/>
        </a:p>
      </dgm:t>
    </dgm:pt>
    <dgm:pt modelId="{5DD5CE89-53F3-294A-91D1-155883AEA414}">
      <dgm:prSet phldrT="[Text]"/>
      <dgm:spPr/>
      <dgm:t>
        <a:bodyPr/>
        <a:lstStyle/>
        <a:p>
          <a:r>
            <a:rPr lang="en-US" dirty="0" smtClean="0"/>
            <a:t>Network modularization</a:t>
          </a:r>
          <a:endParaRPr lang="en-US" dirty="0"/>
        </a:p>
      </dgm:t>
    </dgm:pt>
    <dgm:pt modelId="{8AA08713-D4E5-0440-A9BF-0EB5401F7878}" type="parTrans" cxnId="{643CF3D9-13EA-6D46-90F5-9CB7278DB37C}">
      <dgm:prSet/>
      <dgm:spPr/>
      <dgm:t>
        <a:bodyPr/>
        <a:lstStyle/>
        <a:p>
          <a:endParaRPr lang="en-US"/>
        </a:p>
      </dgm:t>
    </dgm:pt>
    <dgm:pt modelId="{27062B01-6977-8040-9993-867659808E61}" type="sibTrans" cxnId="{643CF3D9-13EA-6D46-90F5-9CB7278DB37C}">
      <dgm:prSet/>
      <dgm:spPr/>
      <dgm:t>
        <a:bodyPr/>
        <a:lstStyle/>
        <a:p>
          <a:endParaRPr lang="en-US"/>
        </a:p>
      </dgm:t>
    </dgm:pt>
    <dgm:pt modelId="{A6D2692A-A08D-7B41-9088-54975424CA71}">
      <dgm:prSet phldrT="[Text]"/>
      <dgm:spPr/>
      <dgm:t>
        <a:bodyPr/>
        <a:lstStyle/>
        <a:p>
          <a:r>
            <a:rPr lang="en-US" dirty="0" smtClean="0"/>
            <a:t>Network dynamics</a:t>
          </a:r>
          <a:endParaRPr lang="en-US" dirty="0"/>
        </a:p>
      </dgm:t>
    </dgm:pt>
    <dgm:pt modelId="{6BD7F826-2989-4744-A2FD-8411A47DF500}" type="parTrans" cxnId="{4CA3DC98-8366-5E44-B3DF-0B1E307D0481}">
      <dgm:prSet/>
      <dgm:spPr/>
      <dgm:t>
        <a:bodyPr/>
        <a:lstStyle/>
        <a:p>
          <a:endParaRPr lang="en-US"/>
        </a:p>
      </dgm:t>
    </dgm:pt>
    <dgm:pt modelId="{377C99B1-49C4-6A4F-B3D2-2DE46CA93B30}" type="sibTrans" cxnId="{4CA3DC98-8366-5E44-B3DF-0B1E307D0481}">
      <dgm:prSet/>
      <dgm:spPr/>
      <dgm:t>
        <a:bodyPr/>
        <a:lstStyle/>
        <a:p>
          <a:endParaRPr lang="en-US"/>
        </a:p>
      </dgm:t>
    </dgm:pt>
    <dgm:pt modelId="{99886515-C5AD-1549-9786-0093CACBB7A0}" type="pres">
      <dgm:prSet presAssocID="{DD7E9695-85A4-C64B-BD4F-E8F2CC1BF58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2377F0C-D612-DD4F-B39F-4EDCC03815BE}" type="pres">
      <dgm:prSet presAssocID="{15717B5D-A4FA-454C-88D0-94E36CF4B9D5}" presName="dummy" presStyleCnt="0"/>
      <dgm:spPr/>
    </dgm:pt>
    <dgm:pt modelId="{6A75E70D-66BF-1F4D-ABD9-3F99C5616DF2}" type="pres">
      <dgm:prSet presAssocID="{15717B5D-A4FA-454C-88D0-94E36CF4B9D5}" presName="node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6A670B-386B-7348-AC0E-C4CA37A62CD3}" type="pres">
      <dgm:prSet presAssocID="{7E9DD6A2-B69E-F841-A495-F39708E08CA6}" presName="sibTrans" presStyleLbl="node1" presStyleIdx="0" presStyleCnt="4"/>
      <dgm:spPr/>
      <dgm:t>
        <a:bodyPr/>
        <a:lstStyle/>
        <a:p>
          <a:endParaRPr lang="en-US"/>
        </a:p>
      </dgm:t>
    </dgm:pt>
    <dgm:pt modelId="{121CD4D9-05F4-D448-845D-4E9141317486}" type="pres">
      <dgm:prSet presAssocID="{5DD5CE89-53F3-294A-91D1-155883AEA414}" presName="dummy" presStyleCnt="0"/>
      <dgm:spPr/>
    </dgm:pt>
    <dgm:pt modelId="{ECB75C48-608D-004B-87EF-E2AEEAD68613}" type="pres">
      <dgm:prSet presAssocID="{5DD5CE89-53F3-294A-91D1-155883AEA414}" presName="node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1ED016-BA33-8445-A814-F9155790C1B8}" type="pres">
      <dgm:prSet presAssocID="{27062B01-6977-8040-9993-867659808E61}" presName="sibTrans" presStyleLbl="node1" presStyleIdx="1" presStyleCnt="4"/>
      <dgm:spPr/>
      <dgm:t>
        <a:bodyPr/>
        <a:lstStyle/>
        <a:p>
          <a:endParaRPr lang="en-US"/>
        </a:p>
      </dgm:t>
    </dgm:pt>
    <dgm:pt modelId="{2306EFBC-4735-934E-B232-155231A7E09A}" type="pres">
      <dgm:prSet presAssocID="{A6D2692A-A08D-7B41-9088-54975424CA71}" presName="dummy" presStyleCnt="0"/>
      <dgm:spPr/>
    </dgm:pt>
    <dgm:pt modelId="{2DC41688-F2AF-7043-A464-2E443CEC6299}" type="pres">
      <dgm:prSet presAssocID="{A6D2692A-A08D-7B41-9088-54975424CA71}" presName="node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9B9777-792B-5D47-ACFA-35DABC6989FD}" type="pres">
      <dgm:prSet presAssocID="{377C99B1-49C4-6A4F-B3D2-2DE46CA93B30}" presName="sibTrans" presStyleLbl="node1" presStyleIdx="2" presStyleCnt="4"/>
      <dgm:spPr/>
      <dgm:t>
        <a:bodyPr/>
        <a:lstStyle/>
        <a:p>
          <a:endParaRPr lang="en-US"/>
        </a:p>
      </dgm:t>
    </dgm:pt>
    <dgm:pt modelId="{E2548D8C-9852-CD41-8BEB-8950CD246198}" type="pres">
      <dgm:prSet presAssocID="{CEEAF565-F291-BD43-8F35-39554B107A41}" presName="dummy" presStyleCnt="0"/>
      <dgm:spPr/>
    </dgm:pt>
    <dgm:pt modelId="{63885E96-8226-8D49-A2A6-27C144CA0A46}" type="pres">
      <dgm:prSet presAssocID="{CEEAF565-F291-BD43-8F35-39554B107A41}" presName="node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0ABF73-1476-3F43-98CB-A1A753D2CFD5}" type="pres">
      <dgm:prSet presAssocID="{5F4AD27D-A21D-ED45-B32F-036D3E9DE1FB}" presName="sibTrans" presStyleLbl="node1" presStyleIdx="3" presStyleCnt="4"/>
      <dgm:spPr/>
      <dgm:t>
        <a:bodyPr/>
        <a:lstStyle/>
        <a:p>
          <a:endParaRPr lang="en-US"/>
        </a:p>
      </dgm:t>
    </dgm:pt>
  </dgm:ptLst>
  <dgm:cxnLst>
    <dgm:cxn modelId="{A45D0788-4F08-8843-BDE4-86E0C54243F5}" type="presOf" srcId="{DD7E9695-85A4-C64B-BD4F-E8F2CC1BF585}" destId="{99886515-C5AD-1549-9786-0093CACBB7A0}" srcOrd="0" destOrd="0" presId="urn:microsoft.com/office/officeart/2005/8/layout/cycle1"/>
    <dgm:cxn modelId="{B5672D42-7DB1-D343-868B-1BBDA04E5A52}" srcId="{DD7E9695-85A4-C64B-BD4F-E8F2CC1BF585}" destId="{15717B5D-A4FA-454C-88D0-94E36CF4B9D5}" srcOrd="0" destOrd="0" parTransId="{F6FFA8DF-CE2F-914A-81F3-0FA985A7893E}" sibTransId="{7E9DD6A2-B69E-F841-A495-F39708E08CA6}"/>
    <dgm:cxn modelId="{223A0508-A9C5-194C-A6DC-3CFAAB8F7784}" type="presOf" srcId="{5F4AD27D-A21D-ED45-B32F-036D3E9DE1FB}" destId="{C90ABF73-1476-3F43-98CB-A1A753D2CFD5}" srcOrd="0" destOrd="0" presId="urn:microsoft.com/office/officeart/2005/8/layout/cycle1"/>
    <dgm:cxn modelId="{212B5848-B942-7741-90D7-44626A4A6D25}" srcId="{DD7E9695-85A4-C64B-BD4F-E8F2CC1BF585}" destId="{CEEAF565-F291-BD43-8F35-39554B107A41}" srcOrd="3" destOrd="0" parTransId="{54EB2709-32EF-1C47-B687-9EF46515616E}" sibTransId="{5F4AD27D-A21D-ED45-B32F-036D3E9DE1FB}"/>
    <dgm:cxn modelId="{96C63621-F44E-6A4F-A5BD-68BEC66A8567}" type="presOf" srcId="{15717B5D-A4FA-454C-88D0-94E36CF4B9D5}" destId="{6A75E70D-66BF-1F4D-ABD9-3F99C5616DF2}" srcOrd="0" destOrd="0" presId="urn:microsoft.com/office/officeart/2005/8/layout/cycle1"/>
    <dgm:cxn modelId="{0FA44EAC-3FCB-D04E-BCCE-FE6BD90A465C}" type="presOf" srcId="{377C99B1-49C4-6A4F-B3D2-2DE46CA93B30}" destId="{B69B9777-792B-5D47-ACFA-35DABC6989FD}" srcOrd="0" destOrd="0" presId="urn:microsoft.com/office/officeart/2005/8/layout/cycle1"/>
    <dgm:cxn modelId="{0054437A-6BFE-5C47-B4F3-D382F8B0AAD2}" type="presOf" srcId="{7E9DD6A2-B69E-F841-A495-F39708E08CA6}" destId="{0E6A670B-386B-7348-AC0E-C4CA37A62CD3}" srcOrd="0" destOrd="0" presId="urn:microsoft.com/office/officeart/2005/8/layout/cycle1"/>
    <dgm:cxn modelId="{4CA3DC98-8366-5E44-B3DF-0B1E307D0481}" srcId="{DD7E9695-85A4-C64B-BD4F-E8F2CC1BF585}" destId="{A6D2692A-A08D-7B41-9088-54975424CA71}" srcOrd="2" destOrd="0" parTransId="{6BD7F826-2989-4744-A2FD-8411A47DF500}" sibTransId="{377C99B1-49C4-6A4F-B3D2-2DE46CA93B30}"/>
    <dgm:cxn modelId="{F9EE3F7D-7DEE-0849-B64A-F854C515971D}" type="presOf" srcId="{CEEAF565-F291-BD43-8F35-39554B107A41}" destId="{63885E96-8226-8D49-A2A6-27C144CA0A46}" srcOrd="0" destOrd="0" presId="urn:microsoft.com/office/officeart/2005/8/layout/cycle1"/>
    <dgm:cxn modelId="{78B24E2C-48E8-304C-971D-1D9E99CD6C4E}" type="presOf" srcId="{5DD5CE89-53F3-294A-91D1-155883AEA414}" destId="{ECB75C48-608D-004B-87EF-E2AEEAD68613}" srcOrd="0" destOrd="0" presId="urn:microsoft.com/office/officeart/2005/8/layout/cycle1"/>
    <dgm:cxn modelId="{643CF3D9-13EA-6D46-90F5-9CB7278DB37C}" srcId="{DD7E9695-85A4-C64B-BD4F-E8F2CC1BF585}" destId="{5DD5CE89-53F3-294A-91D1-155883AEA414}" srcOrd="1" destOrd="0" parTransId="{8AA08713-D4E5-0440-A9BF-0EB5401F7878}" sibTransId="{27062B01-6977-8040-9993-867659808E61}"/>
    <dgm:cxn modelId="{F2105739-12CB-FD48-A4BD-7863FDF55373}" type="presOf" srcId="{27062B01-6977-8040-9993-867659808E61}" destId="{4E1ED016-BA33-8445-A814-F9155790C1B8}" srcOrd="0" destOrd="0" presId="urn:microsoft.com/office/officeart/2005/8/layout/cycle1"/>
    <dgm:cxn modelId="{0F61AB75-7ACB-BF41-87B3-9A6AC289F675}" type="presOf" srcId="{A6D2692A-A08D-7B41-9088-54975424CA71}" destId="{2DC41688-F2AF-7043-A464-2E443CEC6299}" srcOrd="0" destOrd="0" presId="urn:microsoft.com/office/officeart/2005/8/layout/cycle1"/>
    <dgm:cxn modelId="{442EF290-7C38-BA46-ADC6-0CB15A93C765}" type="presParOf" srcId="{99886515-C5AD-1549-9786-0093CACBB7A0}" destId="{D2377F0C-D612-DD4F-B39F-4EDCC03815BE}" srcOrd="0" destOrd="0" presId="urn:microsoft.com/office/officeart/2005/8/layout/cycle1"/>
    <dgm:cxn modelId="{F9D4B3C6-AA9F-314D-827B-08940726B8AC}" type="presParOf" srcId="{99886515-C5AD-1549-9786-0093CACBB7A0}" destId="{6A75E70D-66BF-1F4D-ABD9-3F99C5616DF2}" srcOrd="1" destOrd="0" presId="urn:microsoft.com/office/officeart/2005/8/layout/cycle1"/>
    <dgm:cxn modelId="{30BB73F8-77A5-6748-BCF3-E2459F691EA9}" type="presParOf" srcId="{99886515-C5AD-1549-9786-0093CACBB7A0}" destId="{0E6A670B-386B-7348-AC0E-C4CA37A62CD3}" srcOrd="2" destOrd="0" presId="urn:microsoft.com/office/officeart/2005/8/layout/cycle1"/>
    <dgm:cxn modelId="{612A1E92-B762-C941-BEEA-F0FB2E8BE586}" type="presParOf" srcId="{99886515-C5AD-1549-9786-0093CACBB7A0}" destId="{121CD4D9-05F4-D448-845D-4E9141317486}" srcOrd="3" destOrd="0" presId="urn:microsoft.com/office/officeart/2005/8/layout/cycle1"/>
    <dgm:cxn modelId="{0FBA2C37-520D-6B44-991C-9C752EFBF578}" type="presParOf" srcId="{99886515-C5AD-1549-9786-0093CACBB7A0}" destId="{ECB75C48-608D-004B-87EF-E2AEEAD68613}" srcOrd="4" destOrd="0" presId="urn:microsoft.com/office/officeart/2005/8/layout/cycle1"/>
    <dgm:cxn modelId="{4E560F71-4B6C-4F40-8E47-CB77A980EEAC}" type="presParOf" srcId="{99886515-C5AD-1549-9786-0093CACBB7A0}" destId="{4E1ED016-BA33-8445-A814-F9155790C1B8}" srcOrd="5" destOrd="0" presId="urn:microsoft.com/office/officeart/2005/8/layout/cycle1"/>
    <dgm:cxn modelId="{B102944F-7CF6-884E-AB3D-6214875944D6}" type="presParOf" srcId="{99886515-C5AD-1549-9786-0093CACBB7A0}" destId="{2306EFBC-4735-934E-B232-155231A7E09A}" srcOrd="6" destOrd="0" presId="urn:microsoft.com/office/officeart/2005/8/layout/cycle1"/>
    <dgm:cxn modelId="{BBCF1D88-3367-5741-8786-C5A19315EAE7}" type="presParOf" srcId="{99886515-C5AD-1549-9786-0093CACBB7A0}" destId="{2DC41688-F2AF-7043-A464-2E443CEC6299}" srcOrd="7" destOrd="0" presId="urn:microsoft.com/office/officeart/2005/8/layout/cycle1"/>
    <dgm:cxn modelId="{C78D8974-A1F2-AA45-A9B0-5BAE53EEC53E}" type="presParOf" srcId="{99886515-C5AD-1549-9786-0093CACBB7A0}" destId="{B69B9777-792B-5D47-ACFA-35DABC6989FD}" srcOrd="8" destOrd="0" presId="urn:microsoft.com/office/officeart/2005/8/layout/cycle1"/>
    <dgm:cxn modelId="{65484227-F2F7-E748-BB18-C3E9D3976D7A}" type="presParOf" srcId="{99886515-C5AD-1549-9786-0093CACBB7A0}" destId="{E2548D8C-9852-CD41-8BEB-8950CD246198}" srcOrd="9" destOrd="0" presId="urn:microsoft.com/office/officeart/2005/8/layout/cycle1"/>
    <dgm:cxn modelId="{320BCC1C-28A8-E049-BD5C-50D00C1A25D7}" type="presParOf" srcId="{99886515-C5AD-1549-9786-0093CACBB7A0}" destId="{63885E96-8226-8D49-A2A6-27C144CA0A46}" srcOrd="10" destOrd="0" presId="urn:microsoft.com/office/officeart/2005/8/layout/cycle1"/>
    <dgm:cxn modelId="{72A750D0-8BA4-1D4D-B4D3-0A00F2B88E44}" type="presParOf" srcId="{99886515-C5AD-1549-9786-0093CACBB7A0}" destId="{C90ABF73-1476-3F43-98CB-A1A753D2CFD5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75E70D-66BF-1F4D-ABD9-3F99C5616DF2}">
      <dsp:nvSpPr>
        <dsp:cNvPr id="0" name=""/>
        <dsp:cNvSpPr/>
      </dsp:nvSpPr>
      <dsp:spPr>
        <a:xfrm>
          <a:off x="3551358" y="90962"/>
          <a:ext cx="1437679" cy="1437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Network </a:t>
          </a:r>
          <a:r>
            <a:rPr lang="en-US" sz="1700" kern="1200" dirty="0" smtClean="0"/>
            <a:t>processing and analysis</a:t>
          </a:r>
          <a:endParaRPr lang="en-US" sz="1700" kern="1200" dirty="0" smtClean="0"/>
        </a:p>
      </dsp:txBody>
      <dsp:txXfrm>
        <a:off x="3551358" y="90962"/>
        <a:ext cx="1437679" cy="1437679"/>
      </dsp:txXfrm>
    </dsp:sp>
    <dsp:sp modelId="{0E6A670B-386B-7348-AC0E-C4CA37A62CD3}">
      <dsp:nvSpPr>
        <dsp:cNvPr id="0" name=""/>
        <dsp:cNvSpPr/>
      </dsp:nvSpPr>
      <dsp:spPr>
        <a:xfrm>
          <a:off x="1015841" y="-158"/>
          <a:ext cx="4064317" cy="4064317"/>
        </a:xfrm>
        <a:prstGeom prst="circularArrow">
          <a:avLst>
            <a:gd name="adj1" fmla="val 6898"/>
            <a:gd name="adj2" fmla="val 465012"/>
            <a:gd name="adj3" fmla="val 550847"/>
            <a:gd name="adj4" fmla="val 20584141"/>
            <a:gd name="adj5" fmla="val 804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CB75C48-608D-004B-87EF-E2AEEAD68613}">
      <dsp:nvSpPr>
        <dsp:cNvPr id="0" name=""/>
        <dsp:cNvSpPr/>
      </dsp:nvSpPr>
      <dsp:spPr>
        <a:xfrm>
          <a:off x="3551358" y="2535358"/>
          <a:ext cx="1437679" cy="1437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Network modularization</a:t>
          </a:r>
          <a:endParaRPr lang="en-US" sz="1700" kern="1200" dirty="0"/>
        </a:p>
      </dsp:txBody>
      <dsp:txXfrm>
        <a:off x="3551358" y="2535358"/>
        <a:ext cx="1437679" cy="1437679"/>
      </dsp:txXfrm>
    </dsp:sp>
    <dsp:sp modelId="{4E1ED016-BA33-8445-A814-F9155790C1B8}">
      <dsp:nvSpPr>
        <dsp:cNvPr id="0" name=""/>
        <dsp:cNvSpPr/>
      </dsp:nvSpPr>
      <dsp:spPr>
        <a:xfrm>
          <a:off x="1015841" y="-158"/>
          <a:ext cx="4064317" cy="4064317"/>
        </a:xfrm>
        <a:prstGeom prst="circularArrow">
          <a:avLst>
            <a:gd name="adj1" fmla="val 6898"/>
            <a:gd name="adj2" fmla="val 465012"/>
            <a:gd name="adj3" fmla="val 5950847"/>
            <a:gd name="adj4" fmla="val 4384141"/>
            <a:gd name="adj5" fmla="val 804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DC41688-F2AF-7043-A464-2E443CEC6299}">
      <dsp:nvSpPr>
        <dsp:cNvPr id="0" name=""/>
        <dsp:cNvSpPr/>
      </dsp:nvSpPr>
      <dsp:spPr>
        <a:xfrm>
          <a:off x="1106962" y="2535358"/>
          <a:ext cx="1437679" cy="1437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Network dynamics</a:t>
          </a:r>
          <a:endParaRPr lang="en-US" sz="1700" kern="1200" dirty="0"/>
        </a:p>
      </dsp:txBody>
      <dsp:txXfrm>
        <a:off x="1106962" y="2535358"/>
        <a:ext cx="1437679" cy="1437679"/>
      </dsp:txXfrm>
    </dsp:sp>
    <dsp:sp modelId="{B69B9777-792B-5D47-ACFA-35DABC6989FD}">
      <dsp:nvSpPr>
        <dsp:cNvPr id="0" name=""/>
        <dsp:cNvSpPr/>
      </dsp:nvSpPr>
      <dsp:spPr>
        <a:xfrm>
          <a:off x="1015841" y="-158"/>
          <a:ext cx="4064317" cy="4064317"/>
        </a:xfrm>
        <a:prstGeom prst="circularArrow">
          <a:avLst>
            <a:gd name="adj1" fmla="val 6898"/>
            <a:gd name="adj2" fmla="val 465012"/>
            <a:gd name="adj3" fmla="val 11350847"/>
            <a:gd name="adj4" fmla="val 9784141"/>
            <a:gd name="adj5" fmla="val 804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885E96-8226-8D49-A2A6-27C144CA0A46}">
      <dsp:nvSpPr>
        <dsp:cNvPr id="0" name=""/>
        <dsp:cNvSpPr/>
      </dsp:nvSpPr>
      <dsp:spPr>
        <a:xfrm>
          <a:off x="1106962" y="90962"/>
          <a:ext cx="1437679" cy="1437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Network reconstruction</a:t>
          </a:r>
          <a:endParaRPr lang="en-US" sz="1700" kern="1200" dirty="0"/>
        </a:p>
      </dsp:txBody>
      <dsp:txXfrm>
        <a:off x="1106962" y="90962"/>
        <a:ext cx="1437679" cy="1437679"/>
      </dsp:txXfrm>
    </dsp:sp>
    <dsp:sp modelId="{C90ABF73-1476-3F43-98CB-A1A753D2CFD5}">
      <dsp:nvSpPr>
        <dsp:cNvPr id="0" name=""/>
        <dsp:cNvSpPr/>
      </dsp:nvSpPr>
      <dsp:spPr>
        <a:xfrm>
          <a:off x="1015841" y="-158"/>
          <a:ext cx="4064317" cy="4064317"/>
        </a:xfrm>
        <a:prstGeom prst="circularArrow">
          <a:avLst>
            <a:gd name="adj1" fmla="val 6898"/>
            <a:gd name="adj2" fmla="val 465012"/>
            <a:gd name="adj3" fmla="val 16750847"/>
            <a:gd name="adj4" fmla="val 15184141"/>
            <a:gd name="adj5" fmla="val 804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Relationship Id="rId2" Type="http://schemas.openxmlformats.org/officeDocument/2006/relationships/image" Target="../media/image32.emf"/><Relationship Id="rId3" Type="http://schemas.openxmlformats.org/officeDocument/2006/relationships/image" Target="../media/image3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007F7-700F-5947-821A-DC4E80A43BC6}" type="datetime1">
              <a:rPr lang="en-GB" smtClean="0"/>
              <a:t>17/01/2017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C6EB5-5A9B-724B-B976-A8A6A88B1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7605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6E832D-D388-C24C-A07E-7EDC9CD21197}" type="datetime1">
              <a:rPr lang="en-GB" smtClean="0"/>
              <a:t>17/01/2017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5EDC59-5342-E941-BF32-1D69B1181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6847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45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64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77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863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737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Dassa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037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Dassa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037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Dassa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037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EDC59-5342-E941-BF32-1D69B11815E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580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6CA37-1D70-C548-B4AD-A7D22ABF36F9}" type="datetime1">
              <a:rPr lang="en-GB" smtClean="0"/>
              <a:t>22/01/2017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Connecting Nutrition and Health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339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9C5BD-344D-A542-B33A-FDCF6B806399}" type="datetime1">
              <a:rPr lang="en-GB" smtClean="0"/>
              <a:t>22/01/2017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Connecting Nutrition and Health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595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03902-8736-3C48-B148-497C9970F105}" type="datetime1">
              <a:rPr lang="en-GB" smtClean="0"/>
              <a:t>22/01/2017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Connecting Nutrition and Health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66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6753A-81E0-0E49-A93A-8E662DFB9545}" type="datetime1">
              <a:rPr lang="en-GB" smtClean="0"/>
              <a:t>22/01/2017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Connecting Nutrition and Health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59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3B8CD-BC24-B34A-A824-4651B2C5EAB9}" type="datetime1">
              <a:rPr lang="en-GB" smtClean="0"/>
              <a:t>22/01/2017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Connecting Nutrition and Health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525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69033-7852-3C4E-BEC2-3F093963D979}" type="datetime1">
              <a:rPr lang="en-GB" smtClean="0"/>
              <a:t>22/01/2017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Connecting Nutrition and Health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541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9C57F-801A-3D48-929E-27D2048A72F2}" type="datetime1">
              <a:rPr lang="en-GB" smtClean="0"/>
              <a:t>22/01/2017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Connecting Nutrition and Health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26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8662"/>
          </a:xfrm>
        </p:spPr>
        <p:txBody>
          <a:bodyPr/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76B56-0682-8447-82EE-EBCC7B9AB049}" type="datetime1">
              <a:rPr lang="en-GB" smtClean="0"/>
              <a:t>22/01/2017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Connecting Nutrition and Health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117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7C73D-BD50-9E47-B174-FE48DB9A93E1}" type="datetime1">
              <a:rPr lang="en-GB" smtClean="0"/>
              <a:t>22/01/2017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Connecting Nutrition and Health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876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87440-B1A6-E145-955C-87825BB9F738}" type="datetime1">
              <a:rPr lang="en-GB" smtClean="0"/>
              <a:t>22/01/2017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Connecting Nutrition and Health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58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3BC05-8839-B245-AB0A-3074A8654E45}" type="datetime1">
              <a:rPr lang="en-GB" smtClean="0"/>
              <a:t>22/01/2017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Connecting Nutrition and Health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16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58900"/>
            <a:ext cx="8229600" cy="4767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AF5B5E-5626-3147-993D-83197956A00E}" type="datetime1">
              <a:rPr lang="en-GB" smtClean="0"/>
              <a:t>22/01/2017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Connecting Nutrition and Health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C3A51-3C17-0249-9ECC-FA6C0DA4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43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jpeg"/><Relationship Id="rId12" Type="http://schemas.microsoft.com/office/2007/relationships/hdphoto" Target="../media/hdphoto2.wdp"/><Relationship Id="rId13" Type="http://schemas.openxmlformats.org/officeDocument/2006/relationships/image" Target="../media/image9.jpeg"/><Relationship Id="rId14" Type="http://schemas.openxmlformats.org/officeDocument/2006/relationships/image" Target="../media/image10.jpeg"/><Relationship Id="rId15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5" Type="http://schemas.openxmlformats.org/officeDocument/2006/relationships/image" Target="../media/image2.jpeg"/><Relationship Id="rId6" Type="http://schemas.openxmlformats.org/officeDocument/2006/relationships/image" Target="../media/image3.jpeg"/><Relationship Id="rId7" Type="http://schemas.openxmlformats.org/officeDocument/2006/relationships/image" Target="../media/image4.jpeg"/><Relationship Id="rId8" Type="http://schemas.openxmlformats.org/officeDocument/2006/relationships/image" Target="../media/image5.jpeg"/><Relationship Id="rId9" Type="http://schemas.openxmlformats.org/officeDocument/2006/relationships/image" Target="../media/image6.jpeg"/><Relationship Id="rId10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1" Type="http://schemas.microsoft.com/office/2007/relationships/hdphoto" Target="../media/hdphoto2.wdp"/><Relationship Id="rId12" Type="http://schemas.openxmlformats.org/officeDocument/2006/relationships/image" Target="../media/image9.jpeg"/><Relationship Id="rId13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microsoft.com/office/2007/relationships/hdphoto" Target="../media/hdphoto1.wdp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6" Type="http://schemas.openxmlformats.org/officeDocument/2006/relationships/image" Target="../media/image4.jpeg"/><Relationship Id="rId7" Type="http://schemas.openxmlformats.org/officeDocument/2006/relationships/image" Target="../media/image5.jpeg"/><Relationship Id="rId8" Type="http://schemas.openxmlformats.org/officeDocument/2006/relationships/image" Target="../media/image6.jpeg"/><Relationship Id="rId9" Type="http://schemas.openxmlformats.org/officeDocument/2006/relationships/image" Target="../media/image7.jpeg"/><Relationship Id="rId10" Type="http://schemas.openxmlformats.org/officeDocument/2006/relationships/image" Target="../media/image8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28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oleObject" Target="../embeddings/oleObject1.bin"/><Relationship Id="rId5" Type="http://schemas.openxmlformats.org/officeDocument/2006/relationships/image" Target="../media/image30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oleObject" Target="../embeddings/oleObject2.bin"/><Relationship Id="rId5" Type="http://schemas.openxmlformats.org/officeDocument/2006/relationships/image" Target="../media/image31.emf"/><Relationship Id="rId6" Type="http://schemas.openxmlformats.org/officeDocument/2006/relationships/oleObject" Target="../embeddings/oleObject3.bin"/><Relationship Id="rId7" Type="http://schemas.openxmlformats.org/officeDocument/2006/relationships/image" Target="../media/image32.emf"/><Relationship Id="rId8" Type="http://schemas.openxmlformats.org/officeDocument/2006/relationships/oleObject" Target="../embeddings/oleObject4.bin"/><Relationship Id="rId9" Type="http://schemas.openxmlformats.org/officeDocument/2006/relationships/image" Target="../media/image33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4" Type="http://schemas.openxmlformats.org/officeDocument/2006/relationships/image" Target="../media/image36.png"/><Relationship Id="rId5" Type="http://schemas.openxmlformats.org/officeDocument/2006/relationships/oleObject" Target="../embeddings/oleObject5.bin"/><Relationship Id="rId6" Type="http://schemas.openxmlformats.org/officeDocument/2006/relationships/image" Target="../media/image34.emf"/><Relationship Id="rId7" Type="http://schemas.openxmlformats.org/officeDocument/2006/relationships/image" Target="../media/image37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38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76592" y="18842142"/>
            <a:ext cx="14269054" cy="1465643"/>
            <a:chOff x="15076592" y="18842142"/>
            <a:chExt cx="14269054" cy="146564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68057" y="18864054"/>
              <a:ext cx="1423001" cy="1340679"/>
            </a:xfrm>
            <a:prstGeom prst="rect">
              <a:avLst/>
            </a:prstGeom>
          </p:spPr>
        </p:pic>
        <p:pic>
          <p:nvPicPr>
            <p:cNvPr id="10" name="Picture 9" descr="metabolism.jpe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37684" y="18855014"/>
              <a:ext cx="1426843" cy="1426843"/>
            </a:xfrm>
            <a:prstGeom prst="rect">
              <a:avLst/>
            </a:prstGeom>
          </p:spPr>
        </p:pic>
        <p:pic>
          <p:nvPicPr>
            <p:cNvPr id="11" name="Picture 10" descr="microarray.jpe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76592" y="18855014"/>
              <a:ext cx="1452771" cy="1452771"/>
            </a:xfrm>
            <a:prstGeom prst="rect">
              <a:avLst/>
            </a:prstGeom>
          </p:spPr>
        </p:pic>
        <p:pic>
          <p:nvPicPr>
            <p:cNvPr id="12" name="Picture 11" descr="galaxy.jpe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01360" y="18842142"/>
              <a:ext cx="1452931" cy="1452931"/>
            </a:xfrm>
            <a:prstGeom prst="rect">
              <a:avLst/>
            </a:prstGeom>
          </p:spPr>
        </p:pic>
        <p:pic>
          <p:nvPicPr>
            <p:cNvPr id="13" name="Picture 12" descr="methods.jpe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98914" y="18854605"/>
              <a:ext cx="1440468" cy="1440468"/>
            </a:xfrm>
            <a:prstGeom prst="rect">
              <a:avLst/>
            </a:prstGeom>
          </p:spPr>
        </p:pic>
        <p:pic>
          <p:nvPicPr>
            <p:cNvPr id="14" name="Picture 13" descr="graph.jpe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29363" y="18864054"/>
              <a:ext cx="1431019" cy="1431019"/>
            </a:xfrm>
            <a:prstGeom prst="rect">
              <a:avLst/>
            </a:prstGeom>
          </p:spPr>
        </p:pic>
        <p:pic>
          <p:nvPicPr>
            <p:cNvPr id="15" name="Picture 14" descr="bacteria.jpe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64527" y="18854605"/>
              <a:ext cx="1418865" cy="1418865"/>
            </a:xfrm>
            <a:prstGeom prst="rect">
              <a:avLst/>
            </a:prstGeom>
          </p:spPr>
        </p:pic>
        <p:pic>
          <p:nvPicPr>
            <p:cNvPr id="16" name="Picture 15" descr="Citrus_fruits.jpg"/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170985" y="18877952"/>
              <a:ext cx="1419568" cy="1429833"/>
            </a:xfrm>
            <a:prstGeom prst="rect">
              <a:avLst/>
            </a:prstGeom>
          </p:spPr>
        </p:pic>
        <p:pic>
          <p:nvPicPr>
            <p:cNvPr id="17" name="Picture 16" descr="git.jpe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90553" y="18886837"/>
              <a:ext cx="1420948" cy="1420948"/>
            </a:xfrm>
            <a:prstGeom prst="rect">
              <a:avLst/>
            </a:prstGeom>
          </p:spPr>
        </p:pic>
        <p:pic>
          <p:nvPicPr>
            <p:cNvPr id="18" name="Picture 17" descr="models.jpe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35946" y="18842142"/>
              <a:ext cx="1409700" cy="140970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000080"/>
                </a:solidFill>
                <a:ea typeface="ＭＳ Ｐゴシック" charset="0"/>
                <a:cs typeface="ＭＳ Ｐゴシック" charset="0"/>
              </a:rPr>
              <a:t>Application of biological priors to improve integration of multi-omics data </a:t>
            </a:r>
            <a:r>
              <a:rPr lang="en-US" sz="2400" b="1" dirty="0" smtClean="0">
                <a:solidFill>
                  <a:srgbClr val="000080"/>
                </a:solidFill>
                <a:ea typeface="ＭＳ Ｐゴシック" charset="0"/>
                <a:cs typeface="ＭＳ Ｐゴシック" charset="0"/>
              </a:rPr>
              <a:t>sets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Wiktor Jurkowski</a:t>
            </a:r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B7102-4177-2E41-AA4B-2FDF80ABB889}" type="datetime1">
              <a:rPr lang="en-GB" smtClean="0"/>
              <a:t>22/01/2017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2</a:t>
            </a:fld>
            <a:endParaRPr lang="en-US"/>
          </a:p>
        </p:txBody>
      </p:sp>
      <p:pic>
        <p:nvPicPr>
          <p:cNvPr id="19" name="Picture 18" descr="things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2400"/>
            <a:ext cx="9144000" cy="945258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Connecting Nutrition and Health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34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Igraph (python, R)</a:t>
            </a:r>
          </a:p>
          <a:p>
            <a:r>
              <a:rPr lang="en-US" dirty="0" smtClean="0"/>
              <a:t>Network analysis on Galaxy</a:t>
            </a:r>
            <a:endParaRPr lang="en-US" dirty="0" smtClean="0"/>
          </a:p>
          <a:p>
            <a:pPr lvl="1"/>
            <a:r>
              <a:rPr lang="en-US" dirty="0" smtClean="0"/>
              <a:t>Encore</a:t>
            </a:r>
            <a:r>
              <a:rPr lang="en-US" dirty="0" smtClean="0"/>
              <a:t>: Construction</a:t>
            </a:r>
            <a:r>
              <a:rPr lang="en-US" dirty="0"/>
              <a:t>, analysis, and visualization of gene-gene interaction networks for sequencing </a:t>
            </a:r>
            <a:r>
              <a:rPr lang="en-US" dirty="0" smtClean="0"/>
              <a:t>data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Lareau</a:t>
            </a:r>
            <a:r>
              <a:rPr lang="en-US" dirty="0" smtClean="0"/>
              <a:t> CA et al</a:t>
            </a:r>
            <a:r>
              <a:rPr lang="en-US" dirty="0" smtClean="0"/>
              <a:t>.)</a:t>
            </a:r>
          </a:p>
          <a:p>
            <a:pPr lvl="1"/>
            <a:r>
              <a:rPr lang="en-US" dirty="0" err="1" smtClean="0"/>
              <a:t>SBMLsqueezer</a:t>
            </a:r>
            <a:r>
              <a:rPr lang="en-US" dirty="0"/>
              <a:t>: Generate kinetic rate equations for biochemical </a:t>
            </a:r>
            <a:r>
              <a:rPr lang="en-US" dirty="0" smtClean="0"/>
              <a:t>networks</a:t>
            </a:r>
          </a:p>
          <a:p>
            <a:pPr lvl="1"/>
            <a:r>
              <a:rPr lang="en-US" dirty="0" err="1" smtClean="0"/>
              <a:t>PredPharmTox</a:t>
            </a:r>
            <a:r>
              <a:rPr lang="en-US" dirty="0"/>
              <a:t>: Implements the </a:t>
            </a:r>
            <a:r>
              <a:rPr lang="en-US" dirty="0" err="1"/>
              <a:t>QuantMap</a:t>
            </a:r>
            <a:r>
              <a:rPr lang="en-US" dirty="0"/>
              <a:t> tools for grouping chemicals by biological </a:t>
            </a:r>
            <a:r>
              <a:rPr lang="en-US" dirty="0" smtClean="0"/>
              <a:t>activity (</a:t>
            </a:r>
            <a:r>
              <a:rPr lang="en-US" dirty="0" err="1" smtClean="0"/>
              <a:t>Schaal</a:t>
            </a:r>
            <a:r>
              <a:rPr lang="en-US" dirty="0" smtClean="0"/>
              <a:t> et al.)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6FC79-CA00-624B-973D-BA060F7E013B}" type="datetime1">
              <a:rPr lang="en-GB" smtClean="0"/>
              <a:t>22/01/2017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Connecting Nutrition and Health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417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NETWORK ASSISTED BIOMARKER DISCOVERY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Part III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3B8CD-BC24-B34A-A824-4651B2C5EAB9}" type="datetime1">
              <a:rPr lang="en-GB" smtClean="0"/>
              <a:t>22/01/2017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Connecting Nutrition and Health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84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877E-DD5D-C443-AB72-BF6F6D84F3EC}" type="datetime1">
              <a:rPr lang="en-GB" smtClean="0"/>
              <a:t>22/01/2017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6" y="203200"/>
            <a:ext cx="4024681" cy="6032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5600" y="6051034"/>
            <a:ext cx="347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Struntz</a:t>
            </a:r>
            <a:r>
              <a:rPr lang="en-GB" dirty="0" smtClean="0"/>
              <a:t>, 2016, Meth. Mol. Biol</a:t>
            </a:r>
            <a:r>
              <a:rPr lang="en-GB" dirty="0"/>
              <a:t>.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Connecting Nutrition and Health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368800" y="584200"/>
            <a:ext cx="42291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GB" dirty="0" smtClean="0"/>
              <a:t>upervised classification </a:t>
            </a:r>
            <a:r>
              <a:rPr lang="en-GB" dirty="0"/>
              <a:t>procedure of using biomarker </a:t>
            </a:r>
            <a:r>
              <a:rPr lang="en-GB" dirty="0" smtClean="0"/>
              <a:t>signatures </a:t>
            </a:r>
            <a:r>
              <a:rPr lang="en-GB" dirty="0"/>
              <a:t>for outcome </a:t>
            </a:r>
            <a:r>
              <a:rPr lang="en-GB" dirty="0" smtClean="0"/>
              <a:t>prediction</a:t>
            </a:r>
          </a:p>
          <a:p>
            <a:endParaRPr lang="en-GB" dirty="0" smtClean="0"/>
          </a:p>
          <a:p>
            <a:r>
              <a:rPr lang="en-GB" dirty="0" smtClean="0"/>
              <a:t>( </a:t>
            </a:r>
            <a:r>
              <a:rPr lang="en-GB" dirty="0"/>
              <a:t>a ) </a:t>
            </a:r>
            <a:endParaRPr lang="en-GB" dirty="0" smtClean="0"/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A </a:t>
            </a:r>
            <a:r>
              <a:rPr lang="en-GB" dirty="0"/>
              <a:t>subset of </a:t>
            </a:r>
            <a:r>
              <a:rPr lang="en-GB" dirty="0" smtClean="0"/>
              <a:t>features – biomarker signature </a:t>
            </a:r>
            <a:r>
              <a:rPr lang="en-GB" dirty="0"/>
              <a:t>is selected from the given experimental data e</a:t>
            </a:r>
            <a:r>
              <a:rPr lang="en-GB" dirty="0" smtClean="0"/>
              <a:t>.g. samples </a:t>
            </a:r>
            <a:r>
              <a:rPr lang="en-GB" dirty="0"/>
              <a:t>of patients which are either healthy or diseased. </a:t>
            </a:r>
            <a:endParaRPr lang="en-GB" dirty="0" smtClean="0"/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The </a:t>
            </a:r>
            <a:r>
              <a:rPr lang="en-GB" dirty="0"/>
              <a:t>measured values of the signature </a:t>
            </a:r>
            <a:r>
              <a:rPr lang="en-GB" dirty="0" smtClean="0"/>
              <a:t>serve </a:t>
            </a:r>
            <a:r>
              <a:rPr lang="en-GB" dirty="0"/>
              <a:t>as an input </a:t>
            </a:r>
            <a:r>
              <a:rPr lang="en-GB" dirty="0" smtClean="0"/>
              <a:t>to </a:t>
            </a:r>
            <a:r>
              <a:rPr lang="en-GB" dirty="0"/>
              <a:t>train a </a:t>
            </a:r>
            <a:r>
              <a:rPr lang="en-GB" dirty="0" smtClean="0"/>
              <a:t>classifier</a:t>
            </a:r>
            <a:r>
              <a:rPr lang="en-GB" dirty="0"/>
              <a:t>. </a:t>
            </a:r>
          </a:p>
          <a:p>
            <a:pPr marL="285750" indent="-285750">
              <a:buFont typeface="Arial" charset="0"/>
              <a:buChar char="•"/>
            </a:pPr>
            <a:endParaRPr lang="en-GB" dirty="0" smtClean="0"/>
          </a:p>
          <a:p>
            <a:r>
              <a:rPr lang="en-GB" dirty="0" smtClean="0"/>
              <a:t>( </a:t>
            </a:r>
            <a:r>
              <a:rPr lang="en-GB" dirty="0"/>
              <a:t>b ) </a:t>
            </a:r>
            <a:endParaRPr lang="en-GB" dirty="0" smtClean="0"/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The </a:t>
            </a:r>
            <a:r>
              <a:rPr lang="en-GB" dirty="0"/>
              <a:t>trained </a:t>
            </a:r>
            <a:r>
              <a:rPr lang="en-GB" dirty="0" smtClean="0"/>
              <a:t>classifier </a:t>
            </a:r>
            <a:r>
              <a:rPr lang="en-GB" dirty="0"/>
              <a:t>model can </a:t>
            </a:r>
            <a:r>
              <a:rPr lang="en-GB" dirty="0" smtClean="0"/>
              <a:t>predict </a:t>
            </a:r>
            <a:r>
              <a:rPr lang="en-GB" dirty="0"/>
              <a:t>the class labels of new </a:t>
            </a:r>
            <a:r>
              <a:rPr lang="en-GB" dirty="0" smtClean="0"/>
              <a:t>observations</a:t>
            </a:r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Disease status predicted from measurement </a:t>
            </a:r>
            <a:r>
              <a:rPr lang="en-GB" dirty="0"/>
              <a:t>of a patient with unknown health </a:t>
            </a:r>
            <a:r>
              <a:rPr lang="en-GB" dirty="0" smtClean="0"/>
              <a:t>status </a:t>
            </a:r>
          </a:p>
        </p:txBody>
      </p:sp>
    </p:spTree>
    <p:extLst>
      <p:ext uri="{BB962C8B-B14F-4D97-AF65-F5344CB8AC3E}">
        <p14:creationId xmlns:p14="http://schemas.microsoft.com/office/powerpoint/2010/main" val="1318597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 and Challenges of Biomarker </a:t>
            </a:r>
            <a:r>
              <a:rPr lang="en-GB" dirty="0" smtClean="0"/>
              <a:t>Discovery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Problem: </a:t>
            </a:r>
            <a:r>
              <a:rPr lang="en-GB" b="1" dirty="0" smtClean="0"/>
              <a:t>low reproducibility </a:t>
            </a:r>
            <a:r>
              <a:rPr lang="en-GB" dirty="0"/>
              <a:t>and the </a:t>
            </a:r>
            <a:r>
              <a:rPr lang="en-GB" b="1" dirty="0"/>
              <a:t>limited biological interpretability </a:t>
            </a:r>
            <a:r>
              <a:rPr lang="en-GB" dirty="0"/>
              <a:t>of candidate biomarker signatures </a:t>
            </a:r>
            <a:r>
              <a:rPr lang="en-GB" dirty="0" smtClean="0"/>
              <a:t>identified </a:t>
            </a:r>
            <a:r>
              <a:rPr lang="en-GB" dirty="0"/>
              <a:t>from high-throughput </a:t>
            </a:r>
            <a:r>
              <a:rPr lang="en-GB" dirty="0" smtClean="0"/>
              <a:t>data</a:t>
            </a:r>
          </a:p>
          <a:p>
            <a:r>
              <a:rPr lang="en-GB" b="1" dirty="0" smtClean="0"/>
              <a:t>Feature stability </a:t>
            </a:r>
            <a:r>
              <a:rPr lang="en-GB" dirty="0" smtClean="0"/>
              <a:t>- similarity </a:t>
            </a:r>
            <a:r>
              <a:rPr lang="en-GB" dirty="0"/>
              <a:t>of ranked lists obtained either by applying the same </a:t>
            </a:r>
            <a:r>
              <a:rPr lang="en-GB" dirty="0" smtClean="0"/>
              <a:t>feature </a:t>
            </a:r>
            <a:r>
              <a:rPr lang="en-GB" dirty="0"/>
              <a:t>selection method to slightly </a:t>
            </a:r>
            <a:r>
              <a:rPr lang="en-GB" dirty="0" smtClean="0"/>
              <a:t>modified </a:t>
            </a:r>
            <a:r>
              <a:rPr lang="en-GB" dirty="0"/>
              <a:t>versions of the </a:t>
            </a:r>
            <a:r>
              <a:rPr lang="en-GB" dirty="0" smtClean="0"/>
              <a:t>underlying </a:t>
            </a:r>
            <a:r>
              <a:rPr lang="en-GB" dirty="0"/>
              <a:t>data set (e.g. using different subsamples of the original data set) or by applying different feature selection methods on the same data set (</a:t>
            </a:r>
            <a:r>
              <a:rPr lang="en-GB" dirty="0" err="1"/>
              <a:t>Boulesteix</a:t>
            </a:r>
            <a:r>
              <a:rPr lang="en-GB" dirty="0"/>
              <a:t> A-L, </a:t>
            </a:r>
            <a:r>
              <a:rPr lang="en-GB" dirty="0" err="1"/>
              <a:t>Slawski</a:t>
            </a:r>
            <a:r>
              <a:rPr lang="en-GB" dirty="0"/>
              <a:t> </a:t>
            </a:r>
            <a:r>
              <a:rPr lang="en-GB" dirty="0" smtClean="0"/>
              <a:t>M, 2009, Brief </a:t>
            </a:r>
            <a:r>
              <a:rPr lang="en-GB" dirty="0" err="1" smtClean="0"/>
              <a:t>Bioinform</a:t>
            </a:r>
            <a:r>
              <a:rPr lang="en-GB" dirty="0" smtClean="0"/>
              <a:t>)</a:t>
            </a:r>
          </a:p>
          <a:p>
            <a:r>
              <a:rPr lang="en-GB" b="1" dirty="0"/>
              <a:t>High stability of features </a:t>
            </a:r>
            <a:r>
              <a:rPr lang="en-GB" dirty="0"/>
              <a:t>with respect to sampling variations </a:t>
            </a:r>
            <a:r>
              <a:rPr lang="en-GB" b="1" dirty="0"/>
              <a:t>is a good indicator for biomarker </a:t>
            </a:r>
            <a:r>
              <a:rPr lang="en-GB" b="1" dirty="0" smtClean="0"/>
              <a:t>reproducibility</a:t>
            </a:r>
          </a:p>
          <a:p>
            <a:r>
              <a:rPr lang="en-GB" dirty="0"/>
              <a:t>M</a:t>
            </a:r>
            <a:r>
              <a:rPr lang="en-GB" dirty="0" smtClean="0"/>
              <a:t>arkers </a:t>
            </a:r>
            <a:r>
              <a:rPr lang="en-GB" dirty="0"/>
              <a:t>which </a:t>
            </a:r>
            <a:r>
              <a:rPr lang="en-GB" dirty="0" smtClean="0"/>
              <a:t>are tolerant </a:t>
            </a:r>
            <a:r>
              <a:rPr lang="en-GB" dirty="0"/>
              <a:t>against variations within data have a higher chance of </a:t>
            </a:r>
            <a:r>
              <a:rPr lang="en-GB" dirty="0" smtClean="0"/>
              <a:t>having </a:t>
            </a:r>
            <a:r>
              <a:rPr lang="en-GB" dirty="0"/>
              <a:t>a high discriminatory power for experimental data from </a:t>
            </a:r>
            <a:r>
              <a:rPr lang="en-GB" dirty="0" smtClean="0"/>
              <a:t>different </a:t>
            </a:r>
            <a:r>
              <a:rPr lang="en-GB" dirty="0"/>
              <a:t>studies generated in different laboratories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7C73D-BD50-9E47-B174-FE48DB9A93E1}" type="datetime1">
              <a:rPr lang="en-GB" smtClean="0"/>
              <a:t>23/01/2017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Connecting Nutrition and Health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455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 and Challenges of Biomarker </a:t>
            </a:r>
            <a:r>
              <a:rPr lang="en-GB" dirty="0" smtClean="0"/>
              <a:t>Discovery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Sources </a:t>
            </a:r>
            <a:r>
              <a:rPr lang="en-GB" dirty="0"/>
              <a:t>of instability (He Z, Yu </a:t>
            </a:r>
            <a:r>
              <a:rPr lang="en-GB" dirty="0" smtClean="0"/>
              <a:t>W, 2010, </a:t>
            </a:r>
            <a:r>
              <a:rPr lang="en-GB" dirty="0" err="1" smtClean="0"/>
              <a:t>Comput</a:t>
            </a:r>
            <a:r>
              <a:rPr lang="en-GB" dirty="0" smtClean="0"/>
              <a:t> </a:t>
            </a:r>
            <a:r>
              <a:rPr lang="en-GB" dirty="0" err="1"/>
              <a:t>Biol</a:t>
            </a:r>
            <a:r>
              <a:rPr lang="en-GB" dirty="0"/>
              <a:t> </a:t>
            </a:r>
            <a:r>
              <a:rPr lang="en-GB" dirty="0" err="1" smtClean="0"/>
              <a:t>Chem</a:t>
            </a:r>
            <a:r>
              <a:rPr lang="en-GB" dirty="0" smtClean="0"/>
              <a:t>)</a:t>
            </a:r>
          </a:p>
          <a:p>
            <a:pPr lvl="1"/>
            <a:r>
              <a:rPr lang="en-GB" dirty="0"/>
              <a:t>multiple true markers, all allowing an equally accurate outcome </a:t>
            </a:r>
            <a:r>
              <a:rPr lang="en-GB" dirty="0" smtClean="0"/>
              <a:t>prediction</a:t>
            </a:r>
          </a:p>
          <a:p>
            <a:pPr lvl="1"/>
            <a:r>
              <a:rPr lang="en-GB" dirty="0"/>
              <a:t>small number of observations compared to the extremely high number of measured features in high-dimensional data can lead to </a:t>
            </a:r>
            <a:r>
              <a:rPr lang="en-GB" dirty="0" smtClean="0"/>
              <a:t>instability</a:t>
            </a:r>
          </a:p>
          <a:p>
            <a:pPr lvl="1"/>
            <a:r>
              <a:rPr lang="en-GB" dirty="0"/>
              <a:t>algorithms that are primarily designed to select feature subsets providing the best prediction accuracy and do not explicitly attach importance to the </a:t>
            </a:r>
            <a:r>
              <a:rPr lang="en-GB" dirty="0" smtClean="0"/>
              <a:t>stability</a:t>
            </a:r>
          </a:p>
          <a:p>
            <a:r>
              <a:rPr lang="en-GB" dirty="0" smtClean="0"/>
              <a:t>By ignoring </a:t>
            </a:r>
            <a:r>
              <a:rPr lang="en-GB" dirty="0"/>
              <a:t>potential dependencies between the features, the selected </a:t>
            </a:r>
            <a:r>
              <a:rPr lang="en-GB" dirty="0" smtClean="0"/>
              <a:t>signature </a:t>
            </a:r>
            <a:r>
              <a:rPr lang="en-GB" dirty="0"/>
              <a:t>may contain redundant information which impedes a </a:t>
            </a:r>
            <a:r>
              <a:rPr lang="en-GB" dirty="0" smtClean="0"/>
              <a:t>synergistic </a:t>
            </a:r>
            <a:r>
              <a:rPr lang="en-GB" dirty="0"/>
              <a:t>improvement of the discriminatory </a:t>
            </a:r>
            <a:r>
              <a:rPr lang="en-GB" dirty="0" smtClean="0"/>
              <a:t>power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7C73D-BD50-9E47-B174-FE48DB9A93E1}" type="datetime1">
              <a:rPr lang="en-GB" smtClean="0"/>
              <a:t>23/01/2017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Connecting Nutrition and Health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831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Application of biological priors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Stability can be </a:t>
            </a:r>
            <a:r>
              <a:rPr lang="en-GB" b="1" dirty="0" smtClean="0"/>
              <a:t>improved, </a:t>
            </a:r>
            <a:r>
              <a:rPr lang="en-GB" dirty="0"/>
              <a:t>through dimensionality </a:t>
            </a:r>
            <a:r>
              <a:rPr lang="en-GB" dirty="0" smtClean="0"/>
              <a:t>reduction, </a:t>
            </a:r>
            <a:r>
              <a:rPr lang="en-GB" b="1" dirty="0" smtClean="0"/>
              <a:t>by </a:t>
            </a:r>
            <a:r>
              <a:rPr lang="en-GB" b="1" dirty="0"/>
              <a:t>applying biological </a:t>
            </a:r>
            <a:r>
              <a:rPr lang="en-GB" b="1" dirty="0" smtClean="0"/>
              <a:t>priors </a:t>
            </a:r>
            <a:r>
              <a:rPr lang="en-GB" dirty="0" smtClean="0"/>
              <a:t>(</a:t>
            </a:r>
            <a:r>
              <a:rPr lang="en-GB" dirty="0" err="1"/>
              <a:t>Cun</a:t>
            </a:r>
            <a:r>
              <a:rPr lang="en-GB" dirty="0"/>
              <a:t> Y, </a:t>
            </a:r>
            <a:r>
              <a:rPr lang="en-GB" dirty="0" err="1"/>
              <a:t>Fröhlich</a:t>
            </a:r>
            <a:r>
              <a:rPr lang="en-GB" dirty="0"/>
              <a:t> H, 2012, Biology</a:t>
            </a:r>
            <a:r>
              <a:rPr lang="en-GB" dirty="0" smtClean="0"/>
              <a:t>)</a:t>
            </a:r>
          </a:p>
          <a:p>
            <a:r>
              <a:rPr lang="en-GB" dirty="0" smtClean="0"/>
              <a:t>Network and data-centric approaches for application of biological priors</a:t>
            </a:r>
          </a:p>
          <a:p>
            <a:r>
              <a:rPr lang="en-GB" dirty="0" smtClean="0"/>
              <a:t>Network centric: feature </a:t>
            </a:r>
            <a:r>
              <a:rPr lang="en-GB" dirty="0"/>
              <a:t>selection, incorporating prior information about pathways and molecular networks, and the </a:t>
            </a:r>
            <a:r>
              <a:rPr lang="en-GB" dirty="0" smtClean="0"/>
              <a:t>supervised </a:t>
            </a:r>
            <a:r>
              <a:rPr lang="en-GB" dirty="0"/>
              <a:t>or unsupervised </a:t>
            </a:r>
            <a:r>
              <a:rPr lang="en-GB" dirty="0" smtClean="0"/>
              <a:t>classification </a:t>
            </a:r>
            <a:r>
              <a:rPr lang="en-GB" dirty="0"/>
              <a:t>are uncoupled </a:t>
            </a:r>
            <a:r>
              <a:rPr lang="en-GB" dirty="0" smtClean="0"/>
              <a:t>processes</a:t>
            </a:r>
          </a:p>
          <a:p>
            <a:pPr lvl="1"/>
            <a:r>
              <a:rPr lang="en-GB" dirty="0"/>
              <a:t>Pathway Activity Analysis: inferring activity scores for </a:t>
            </a:r>
            <a:r>
              <a:rPr lang="en-GB" dirty="0" smtClean="0"/>
              <a:t>specific </a:t>
            </a:r>
            <a:r>
              <a:rPr lang="en-GB" dirty="0"/>
              <a:t>pathways which are subsequently used for </a:t>
            </a:r>
            <a:r>
              <a:rPr lang="en-GB" dirty="0" smtClean="0"/>
              <a:t>classification</a:t>
            </a:r>
          </a:p>
          <a:p>
            <a:pPr lvl="1"/>
            <a:r>
              <a:rPr lang="en-GB" dirty="0"/>
              <a:t>Differential Network Analysis: </a:t>
            </a:r>
            <a:r>
              <a:rPr lang="en-GB" dirty="0" smtClean="0"/>
              <a:t>identification of subnetworks or modules that serve as biomarker signatures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6753A-81E0-0E49-A93A-8E662DFB9545}" type="datetime1">
              <a:rPr lang="en-GB" smtClean="0"/>
              <a:t>23/01/2017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Connecting Nutrition and Health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3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Pathway Activity Analysis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76B56-0682-8447-82EE-EBCC7B9AB049}" type="datetime1">
              <a:rPr lang="en-GB" smtClean="0"/>
              <a:t>23/01/2017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Connecting Nutrition and Health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4639" t="8533"/>
          <a:stretch/>
        </p:blipFill>
        <p:spPr>
          <a:xfrm>
            <a:off x="3029186" y="1917700"/>
            <a:ext cx="5657614" cy="41803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98500" y="3361565"/>
            <a:ext cx="21463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mtClean="0"/>
              <a:t>Use pathways instead of genes </a:t>
            </a:r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3063993" y="1548368"/>
            <a:ext cx="279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mtClean="0"/>
              <a:t>High throughput data</a:t>
            </a:r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6658093" y="1548368"/>
            <a:ext cx="2028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mtClean="0"/>
              <a:t>Canonical pathways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698500" y="5549900"/>
            <a:ext cx="25273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mtClean="0"/>
              <a:t>Pathway activity score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81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Overview approaches for PAA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76B56-0682-8447-82EE-EBCC7B9AB049}" type="datetime1">
              <a:rPr lang="en-GB" smtClean="0"/>
              <a:t>23/01/2017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Connecting Nutrition and Health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435581"/>
              </p:ext>
            </p:extLst>
          </p:nvPr>
        </p:nvGraphicFramePr>
        <p:xfrm>
          <a:off x="596900" y="1108710"/>
          <a:ext cx="7734300" cy="467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6860"/>
                <a:gridCol w="1546860"/>
                <a:gridCol w="1546860"/>
                <a:gridCol w="1546860"/>
                <a:gridCol w="1546860"/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Tool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Method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Resource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Pathway</a:t>
                      </a:r>
                      <a:r>
                        <a:rPr lang="en-GB" baseline="0" dirty="0" smtClean="0"/>
                        <a:t> activity measure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Classification method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-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 smtClean="0"/>
                        <a:t>Guo</a:t>
                      </a:r>
                      <a:r>
                        <a:rPr lang="en-GB" sz="1400" dirty="0" smtClean="0"/>
                        <a:t>, 2005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GO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Mean, median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Decision tree</a:t>
                      </a:r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-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 smtClean="0"/>
                        <a:t>Tomfohr</a:t>
                      </a:r>
                      <a:r>
                        <a:rPr lang="en-GB" sz="1400" dirty="0" smtClean="0"/>
                        <a:t> (2005); Liu (2012)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KEGG, </a:t>
                      </a:r>
                      <a:r>
                        <a:rPr lang="en-GB" sz="1400" dirty="0" err="1" smtClean="0"/>
                        <a:t>Biocarta</a:t>
                      </a:r>
                      <a:r>
                        <a:rPr lang="en-GB" sz="1400" dirty="0" smtClean="0"/>
                        <a:t>; </a:t>
                      </a:r>
                      <a:r>
                        <a:rPr lang="en-GB" sz="1400" dirty="0" err="1" smtClean="0"/>
                        <a:t>MsigDB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PCA (weighted sum of normalised</a:t>
                      </a:r>
                      <a:r>
                        <a:rPr lang="en-GB" sz="1400" baseline="0" dirty="0" smtClean="0"/>
                        <a:t> expression)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-; </a:t>
                      </a:r>
                      <a:r>
                        <a:rPr lang="en-GB" sz="1400" dirty="0" err="1" smtClean="0"/>
                        <a:t>probit</a:t>
                      </a:r>
                      <a:r>
                        <a:rPr lang="en-GB" sz="1400" dirty="0" smtClean="0"/>
                        <a:t> regression; SVM</a:t>
                      </a:r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-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Lee, 2008; Yang, 2012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 smtClean="0"/>
                        <a:t>MsigDB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Expression Z-score of condition-responsive</a:t>
                      </a:r>
                      <a:r>
                        <a:rPr lang="en-GB" sz="1400" baseline="0" dirty="0" smtClean="0"/>
                        <a:t> genes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Logistic regression, SVM</a:t>
                      </a:r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-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Su,</a:t>
                      </a:r>
                      <a:r>
                        <a:rPr lang="en-GB" sz="1400" baseline="0" dirty="0" smtClean="0"/>
                        <a:t> 2009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 smtClean="0"/>
                        <a:t>MsigDB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Log-likelihood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Logistic regression</a:t>
                      </a:r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PARADIGM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 smtClean="0"/>
                        <a:t>Vaske</a:t>
                      </a:r>
                      <a:r>
                        <a:rPr lang="en-GB" sz="1400" dirty="0" smtClean="0"/>
                        <a:t>, 2010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PID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Factor</a:t>
                      </a:r>
                      <a:r>
                        <a:rPr lang="en-GB" sz="1400" baseline="0" dirty="0" smtClean="0"/>
                        <a:t> graph models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Unsupervised clustering</a:t>
                      </a:r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-; 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Kim,</a:t>
                      </a:r>
                      <a:r>
                        <a:rPr lang="en-GB" sz="1400" baseline="0" dirty="0" smtClean="0"/>
                        <a:t> 2012; </a:t>
                      </a:r>
                      <a:r>
                        <a:rPr lang="en-GB" sz="1400" baseline="0" dirty="0" err="1" smtClean="0"/>
                        <a:t>Tarca</a:t>
                      </a:r>
                      <a:r>
                        <a:rPr lang="en-GB" sz="1400" baseline="0" dirty="0" smtClean="0"/>
                        <a:t>, 2009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 smtClean="0"/>
                        <a:t>MsigDB</a:t>
                      </a:r>
                      <a:r>
                        <a:rPr lang="en-GB" sz="1400" dirty="0" smtClean="0"/>
                        <a:t>, KEGG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GSEA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Hierarchical SVM</a:t>
                      </a:r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Pathway Studio + </a:t>
                      </a:r>
                      <a:r>
                        <a:rPr lang="en-GB" sz="1400" dirty="0" err="1" smtClean="0"/>
                        <a:t>bsnea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 smtClean="0"/>
                        <a:t>Pyatnitskiy</a:t>
                      </a:r>
                      <a:r>
                        <a:rPr lang="en-GB" sz="1400" dirty="0" smtClean="0"/>
                        <a:t>, 2014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 smtClean="0"/>
                        <a:t>ResNet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SNEA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Unsupervised clustering</a:t>
                      </a:r>
                      <a:endParaRPr lang="en-GB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0331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PAA limitations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Incomplete pathways</a:t>
            </a:r>
          </a:p>
          <a:p>
            <a:r>
              <a:rPr lang="en-GB" dirty="0" smtClean="0"/>
              <a:t>Neglecting topology. The method is accounting for expression of genes within pathway but </a:t>
            </a:r>
            <a:r>
              <a:rPr lang="en-GB" dirty="0"/>
              <a:t>i</a:t>
            </a:r>
            <a:r>
              <a:rPr lang="en-GB" dirty="0" smtClean="0"/>
              <a:t>gnoring connectivity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6753A-81E0-0E49-A93A-8E662DFB9545}" type="datetime1">
              <a:rPr lang="en-GB" smtClean="0"/>
              <a:t>23/01/2017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Connecting Nutrition and Health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53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Differential Network Analysis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76B56-0682-8447-82EE-EBCC7B9AB049}" type="datetime1">
              <a:rPr lang="en-GB" smtClean="0"/>
              <a:t>24/01/2017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Connecting Nutrition and Health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112504"/>
              </p:ext>
            </p:extLst>
          </p:nvPr>
        </p:nvGraphicFramePr>
        <p:xfrm>
          <a:off x="596900" y="1108710"/>
          <a:ext cx="8039100" cy="524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7100"/>
                <a:gridCol w="1295400"/>
                <a:gridCol w="1193800"/>
                <a:gridCol w="2771140"/>
                <a:gridCol w="1851660"/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Tool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Method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Resource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aseline="0" dirty="0" smtClean="0"/>
                        <a:t>Network analysis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Biomarker selection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-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Chuang, 2007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PPI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aseline="0" dirty="0" smtClean="0"/>
                        <a:t>Greedy search of subnetwork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Permutation test (significant subnetworks)</a:t>
                      </a:r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-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Liu,</a:t>
                      </a:r>
                      <a:r>
                        <a:rPr lang="en-GB" sz="1400" baseline="0" dirty="0" smtClean="0"/>
                        <a:t> 2012</a:t>
                      </a:r>
                      <a:endParaRPr lang="en-GB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PPI: HPRD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Condition</a:t>
                      </a:r>
                      <a:r>
                        <a:rPr lang="en-GB" sz="1400" baseline="0" dirty="0" smtClean="0"/>
                        <a:t> specific networks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Genes</a:t>
                      </a:r>
                      <a:r>
                        <a:rPr lang="en-GB" sz="1400" baseline="0" dirty="0" smtClean="0"/>
                        <a:t> expressed in both conditions and in differential edges</a:t>
                      </a:r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-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 smtClean="0"/>
                        <a:t>Perumal</a:t>
                      </a:r>
                      <a:r>
                        <a:rPr lang="en-GB" sz="1400" dirty="0" smtClean="0"/>
                        <a:t>, 2014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GRN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Simulations</a:t>
                      </a:r>
                      <a:r>
                        <a:rPr lang="en-GB" sz="1400" baseline="0" dirty="0" smtClean="0"/>
                        <a:t> of transitions between conditions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Genes</a:t>
                      </a:r>
                      <a:r>
                        <a:rPr lang="en-GB" sz="1400" baseline="0" dirty="0" smtClean="0"/>
                        <a:t> in d</a:t>
                      </a:r>
                      <a:r>
                        <a:rPr lang="en-GB" sz="1400" dirty="0" smtClean="0"/>
                        <a:t>ifferentially expressed circuits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-; </a:t>
                      </a:r>
                      <a:r>
                        <a:rPr lang="en-GB" sz="1400" dirty="0" err="1" smtClean="0"/>
                        <a:t>pathClass</a:t>
                      </a:r>
                      <a:r>
                        <a:rPr lang="en-GB" sz="1400" dirty="0" smtClean="0"/>
                        <a:t> R package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 smtClean="0"/>
                        <a:t>Weng</a:t>
                      </a:r>
                      <a:r>
                        <a:rPr lang="en-GB" sz="1400" baseline="0" dirty="0" smtClean="0"/>
                        <a:t>, 2011; Zhu 2009;</a:t>
                      </a:r>
                    </a:p>
                    <a:p>
                      <a:r>
                        <a:rPr lang="en-GB" sz="1400" baseline="0" dirty="0" smtClean="0"/>
                        <a:t>Johannes, 2010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PPI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Relation between expression values</a:t>
                      </a:r>
                      <a:r>
                        <a:rPr lang="en-GB" sz="1400" baseline="0" dirty="0" smtClean="0"/>
                        <a:t> quantified by protein association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aseline="0" dirty="0" smtClean="0"/>
                        <a:t>Difference of protein associations between networks; penalised SVM</a:t>
                      </a:r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DDN MATLAB toolbox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Zhang 2009; Tian 2014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Any graph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Penalised linear regression for inference differential dependency network</a:t>
                      </a:r>
                      <a:r>
                        <a:rPr lang="en-GB" sz="1400" baseline="0" dirty="0" smtClean="0"/>
                        <a:t> (a node given multiple parents)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Nodes in local significant subnetworks</a:t>
                      </a:r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 err="1" smtClean="0"/>
                        <a:t>GenPEN</a:t>
                      </a:r>
                      <a:r>
                        <a:rPr lang="en-GB" sz="1400" dirty="0" smtClean="0"/>
                        <a:t>, </a:t>
                      </a:r>
                      <a:r>
                        <a:rPr lang="en-GB" sz="1400" dirty="0" err="1" smtClean="0"/>
                        <a:t>MultiPEN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 smtClean="0"/>
                        <a:t>Vlassis</a:t>
                      </a:r>
                      <a:r>
                        <a:rPr lang="en-GB" sz="1400" dirty="0" smtClean="0"/>
                        <a:t>, 2014; </a:t>
                      </a:r>
                      <a:r>
                        <a:rPr lang="en-GB" sz="1400" dirty="0" err="1" smtClean="0"/>
                        <a:t>TroncosoRey</a:t>
                      </a:r>
                      <a:r>
                        <a:rPr lang="en-GB" sz="1400" dirty="0" smtClean="0"/>
                        <a:t> (in prep.)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PPI;</a:t>
                      </a:r>
                      <a:r>
                        <a:rPr lang="en-GB" sz="1400" baseline="0" dirty="0" smtClean="0"/>
                        <a:t> complex networks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Penalised logistic regression</a:t>
                      </a:r>
                    </a:p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Genes ranked by model weights</a:t>
                      </a:r>
                      <a:endParaRPr lang="en-GB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077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Introduction to biological networks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Part I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3B8CD-BC24-B34A-A824-4651B2C5EAB9}" type="datetime1">
              <a:rPr lang="en-GB" smtClean="0"/>
              <a:t>22/01/2017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Connecting Nutrition and Health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213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86832" y="2987645"/>
            <a:ext cx="8105715" cy="268502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 algn="just">
              <a:buNone/>
            </a:pPr>
            <a:r>
              <a:rPr lang="en-GB" b="1" dirty="0" smtClean="0">
                <a:solidFill>
                  <a:srgbClr val="000080"/>
                </a:solidFill>
                <a:cs typeface="Gill Sans" charset="0"/>
              </a:rPr>
              <a:t>Associations </a:t>
            </a:r>
            <a:r>
              <a:rPr lang="en-GB" b="1" dirty="0">
                <a:solidFill>
                  <a:srgbClr val="000080"/>
                </a:solidFill>
                <a:cs typeface="Gill Sans" charset="0"/>
              </a:rPr>
              <a:t>between genes and metabolites</a:t>
            </a:r>
          </a:p>
          <a:p>
            <a:pPr marL="0" indent="0" algn="just">
              <a:buNone/>
            </a:pPr>
            <a:r>
              <a:rPr lang="en-GB" b="1" dirty="0" smtClean="0">
                <a:solidFill>
                  <a:srgbClr val="000080"/>
                </a:solidFill>
                <a:cs typeface="Gill Sans" charset="0"/>
              </a:rPr>
              <a:t>ONION</a:t>
            </a:r>
            <a:endParaRPr lang="en-GB" b="1" dirty="0">
              <a:solidFill>
                <a:srgbClr val="000080"/>
              </a:solidFill>
              <a:cs typeface="Gill Sans" charset="0"/>
            </a:endParaRPr>
          </a:p>
          <a:p>
            <a:pPr marL="0" indent="0" algn="just">
              <a:buNone/>
            </a:pPr>
            <a:r>
              <a:rPr lang="en-GB" dirty="0">
                <a:solidFill>
                  <a:srgbClr val="000080"/>
                </a:solidFill>
                <a:cs typeface="Gill Sans" charset="0"/>
              </a:rPr>
              <a:t>Clustering the genetic data according to its functionality and application of statistics to integrate the omics </a:t>
            </a:r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data</a:t>
            </a:r>
            <a:endParaRPr lang="en-GB" sz="2000" b="1" dirty="0" smtClean="0">
              <a:solidFill>
                <a:srgbClr val="000080"/>
              </a:solidFill>
              <a:cs typeface="Gill Sans" charset="0"/>
            </a:endParaRPr>
          </a:p>
          <a:p>
            <a:pPr marL="0" indent="0" algn="just">
              <a:buNone/>
            </a:pPr>
            <a:endParaRPr lang="en-GB" b="1" dirty="0">
              <a:solidFill>
                <a:srgbClr val="000080"/>
              </a:solidFill>
              <a:cs typeface="Gill Sans" charset="0"/>
            </a:endParaRPr>
          </a:p>
          <a:p>
            <a:pPr marL="0" indent="0" algn="just">
              <a:buNone/>
            </a:pPr>
            <a:r>
              <a:rPr lang="en-GB" sz="2000" b="1" dirty="0" err="1" smtClean="0">
                <a:solidFill>
                  <a:srgbClr val="000080"/>
                </a:solidFill>
                <a:cs typeface="Gill Sans" charset="0"/>
              </a:rPr>
              <a:t>MultiPEN</a:t>
            </a:r>
            <a:endParaRPr lang="en-GB" b="1" dirty="0">
              <a:solidFill>
                <a:srgbClr val="000080"/>
              </a:solidFill>
              <a:cs typeface="Gill Sans" charset="0"/>
            </a:endParaRPr>
          </a:p>
          <a:p>
            <a:pPr marL="0" indent="0" algn="just">
              <a:buNone/>
            </a:pPr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S</a:t>
            </a:r>
            <a:r>
              <a:rPr lang="en-GB" sz="2000" dirty="0" smtClean="0">
                <a:solidFill>
                  <a:srgbClr val="000080"/>
                </a:solidFill>
                <a:cs typeface="Gill Sans" charset="0"/>
              </a:rPr>
              <a:t>olve a penalised logistic regression to identify connectedness and coordinated changes in the biological network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02123" y="42711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2800" b="1" dirty="0" smtClean="0">
              <a:solidFill>
                <a:schemeClr val="bg1"/>
              </a:solidFill>
              <a:cs typeface="Gill Sans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55133" y="327217"/>
            <a:ext cx="7349067" cy="6366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smtClean="0">
                <a:latin typeface="+mj-lt"/>
                <a:cs typeface="Gill Sans" charset="0"/>
              </a:rPr>
              <a:t>Exploring limits of network ­</a:t>
            </a:r>
            <a:r>
              <a:rPr lang="en-US" sz="2800" dirty="0" err="1" smtClean="0">
                <a:latin typeface="+mj-lt"/>
                <a:cs typeface="Gill Sans" charset="0"/>
              </a:rPr>
              <a:t>driven</a:t>
            </a:r>
            <a:r>
              <a:rPr lang="en-US" sz="2800" dirty="0" smtClean="0">
                <a:latin typeface="+mj-lt"/>
                <a:cs typeface="Gill Sans" charset="0"/>
              </a:rPr>
              <a:t> omics integration 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07B35-6AAD-9F4E-A9D7-29A681BEF141}" type="datetime1">
              <a:rPr lang="en-GB" smtClean="0"/>
              <a:t>24/01/2017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21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139224" y="5872722"/>
            <a:ext cx="3801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Network connectivity vs. quality?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586832" y="5872722"/>
            <a:ext cx="4237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Different, better than single data sets?</a:t>
            </a:r>
            <a:endParaRPr lang="en-US" sz="2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8057" y="18864054"/>
            <a:ext cx="1423001" cy="1340679"/>
          </a:xfrm>
          <a:prstGeom prst="rect">
            <a:avLst/>
          </a:prstGeom>
        </p:spPr>
      </p:pic>
      <p:pic>
        <p:nvPicPr>
          <p:cNvPr id="13" name="Picture 12" descr="metabolism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7684" y="18855014"/>
            <a:ext cx="1426843" cy="1426843"/>
          </a:xfrm>
          <a:prstGeom prst="rect">
            <a:avLst/>
          </a:prstGeom>
        </p:spPr>
      </p:pic>
      <p:pic>
        <p:nvPicPr>
          <p:cNvPr id="14" name="Picture 13" descr="microarray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6592" y="18855014"/>
            <a:ext cx="1452771" cy="1452771"/>
          </a:xfrm>
          <a:prstGeom prst="rect">
            <a:avLst/>
          </a:prstGeom>
        </p:spPr>
      </p:pic>
      <p:pic>
        <p:nvPicPr>
          <p:cNvPr id="15" name="Picture 14" descr="galaxy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1360" y="18842142"/>
            <a:ext cx="1452931" cy="1452931"/>
          </a:xfrm>
          <a:prstGeom prst="rect">
            <a:avLst/>
          </a:prstGeom>
        </p:spPr>
      </p:pic>
      <p:pic>
        <p:nvPicPr>
          <p:cNvPr id="16" name="Picture 15" descr="methods.jpe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8914" y="18854605"/>
            <a:ext cx="1440468" cy="1440468"/>
          </a:xfrm>
          <a:prstGeom prst="rect">
            <a:avLst/>
          </a:prstGeom>
        </p:spPr>
      </p:pic>
      <p:pic>
        <p:nvPicPr>
          <p:cNvPr id="17" name="Picture 16" descr="graph.jpe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9363" y="18864054"/>
            <a:ext cx="1431019" cy="1431019"/>
          </a:xfrm>
          <a:prstGeom prst="rect">
            <a:avLst/>
          </a:prstGeom>
        </p:spPr>
      </p:pic>
      <p:pic>
        <p:nvPicPr>
          <p:cNvPr id="18" name="Picture 17" descr="bacteria.jpe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4527" y="18854605"/>
            <a:ext cx="1418865" cy="1418865"/>
          </a:xfrm>
          <a:prstGeom prst="rect">
            <a:avLst/>
          </a:prstGeom>
        </p:spPr>
      </p:pic>
      <p:pic>
        <p:nvPicPr>
          <p:cNvPr id="19" name="Picture 18" descr="Citrus_fruits.jpg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70985" y="18877952"/>
            <a:ext cx="1419568" cy="1429833"/>
          </a:xfrm>
          <a:prstGeom prst="rect">
            <a:avLst/>
          </a:prstGeom>
        </p:spPr>
      </p:pic>
      <p:pic>
        <p:nvPicPr>
          <p:cNvPr id="20" name="Picture 19" descr="git.jpe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0553" y="18886837"/>
            <a:ext cx="1420948" cy="1420948"/>
          </a:xfrm>
          <a:prstGeom prst="rect">
            <a:avLst/>
          </a:prstGeom>
        </p:spPr>
      </p:pic>
      <p:pic>
        <p:nvPicPr>
          <p:cNvPr id="21" name="Picture 20" descr="models.jpe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5946" y="18842142"/>
            <a:ext cx="1409700" cy="14097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0457" y="19016454"/>
            <a:ext cx="1423001" cy="1340679"/>
          </a:xfrm>
          <a:prstGeom prst="rect">
            <a:avLst/>
          </a:prstGeom>
        </p:spPr>
      </p:pic>
      <p:pic>
        <p:nvPicPr>
          <p:cNvPr id="23" name="Picture 22" descr="metabolism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0084" y="19007414"/>
            <a:ext cx="1426843" cy="1426843"/>
          </a:xfrm>
          <a:prstGeom prst="rect">
            <a:avLst/>
          </a:prstGeom>
        </p:spPr>
      </p:pic>
      <p:pic>
        <p:nvPicPr>
          <p:cNvPr id="24" name="Picture 23" descr="microarray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8992" y="19007414"/>
            <a:ext cx="1452771" cy="1452771"/>
          </a:xfrm>
          <a:prstGeom prst="rect">
            <a:avLst/>
          </a:prstGeom>
        </p:spPr>
      </p:pic>
      <p:pic>
        <p:nvPicPr>
          <p:cNvPr id="25" name="Picture 24" descr="galaxy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3760" y="18994542"/>
            <a:ext cx="1452931" cy="1452931"/>
          </a:xfrm>
          <a:prstGeom prst="rect">
            <a:avLst/>
          </a:prstGeom>
        </p:spPr>
      </p:pic>
      <p:pic>
        <p:nvPicPr>
          <p:cNvPr id="26" name="Picture 25" descr="methods.jpe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1314" y="19007005"/>
            <a:ext cx="1440468" cy="1440468"/>
          </a:xfrm>
          <a:prstGeom prst="rect">
            <a:avLst/>
          </a:prstGeom>
        </p:spPr>
      </p:pic>
      <p:pic>
        <p:nvPicPr>
          <p:cNvPr id="27" name="Picture 26" descr="graph.jpe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1763" y="19016454"/>
            <a:ext cx="1431019" cy="1431019"/>
          </a:xfrm>
          <a:prstGeom prst="rect">
            <a:avLst/>
          </a:prstGeom>
        </p:spPr>
      </p:pic>
      <p:pic>
        <p:nvPicPr>
          <p:cNvPr id="28" name="Picture 27" descr="bacteria.jpe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6927" y="19007005"/>
            <a:ext cx="1418865" cy="1418865"/>
          </a:xfrm>
          <a:prstGeom prst="rect">
            <a:avLst/>
          </a:prstGeom>
        </p:spPr>
      </p:pic>
      <p:pic>
        <p:nvPicPr>
          <p:cNvPr id="29" name="Picture 28" descr="Citrus_fruits.jpg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23385" y="19030352"/>
            <a:ext cx="1419568" cy="1429833"/>
          </a:xfrm>
          <a:prstGeom prst="rect">
            <a:avLst/>
          </a:prstGeom>
        </p:spPr>
      </p:pic>
      <p:pic>
        <p:nvPicPr>
          <p:cNvPr id="30" name="Picture 29" descr="git.jpe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2953" y="19039237"/>
            <a:ext cx="1420948" cy="1420948"/>
          </a:xfrm>
          <a:prstGeom prst="rect">
            <a:avLst/>
          </a:prstGeom>
        </p:spPr>
      </p:pic>
      <p:pic>
        <p:nvPicPr>
          <p:cNvPr id="31" name="Picture 30" descr="models.jpe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8346" y="18994542"/>
            <a:ext cx="1409700" cy="140970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3073400" y="913072"/>
            <a:ext cx="901700" cy="1791732"/>
            <a:chOff x="203200" y="875268"/>
            <a:chExt cx="901700" cy="1791732"/>
          </a:xfrm>
        </p:grpSpPr>
        <p:sp>
          <p:nvSpPr>
            <p:cNvPr id="4" name="Rectangle 3"/>
            <p:cNvSpPr/>
            <p:nvPr/>
          </p:nvSpPr>
          <p:spPr>
            <a:xfrm>
              <a:off x="546100" y="1244600"/>
              <a:ext cx="558800" cy="14224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3200" y="1740932"/>
              <a:ext cx="198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p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85800" y="875268"/>
              <a:ext cx="127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n</a:t>
              </a:r>
              <a:endParaRPr lang="en-GB" dirty="0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5139224" y="2209124"/>
            <a:ext cx="210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p &gt;&gt; n problem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55133" y="1337059"/>
            <a:ext cx="213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</a:t>
            </a:r>
            <a:r>
              <a:rPr lang="en-GB" dirty="0" smtClean="0"/>
              <a:t>uild prediction models to explain phenotypes e.g. health vs. disease</a:t>
            </a:r>
          </a:p>
          <a:p>
            <a:endParaRPr lang="en-GB" dirty="0"/>
          </a:p>
        </p:txBody>
      </p:sp>
      <p:sp>
        <p:nvSpPr>
          <p:cNvPr id="38" name="TextBox 37"/>
          <p:cNvSpPr txBox="1"/>
          <p:nvPr/>
        </p:nvSpPr>
        <p:spPr>
          <a:xfrm>
            <a:off x="5139224" y="1274673"/>
            <a:ext cx="2201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Standard models e.g. logistic regression require p &lt; n 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Connecting Nutrition and Health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380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35" grpId="0"/>
      <p:bldP spid="37" grpId="0"/>
      <p:bldP spid="3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ONION: BIOMARKER DISCOVERY in sub-</a:t>
            </a:r>
            <a:r>
              <a:rPr lang="en-GB" dirty="0" err="1" smtClean="0"/>
              <a:t>netwroks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Part IV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3B8CD-BC24-B34A-A824-4651B2C5EAB9}" type="datetime1">
              <a:rPr lang="en-GB" smtClean="0"/>
              <a:t>24/01/2017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Connecting Nutrition and Health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299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223503" y="3087132"/>
            <a:ext cx="2920497" cy="31369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of transcriptomics and metabolomics data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C4ECF-16CB-844C-A33D-97C63BFE4233}" type="datetime1">
              <a:rPr lang="en-GB" smtClean="0"/>
              <a:t>22/01/2017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90500" y="3113564"/>
            <a:ext cx="3124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Integrated pathways</a:t>
            </a:r>
          </a:p>
          <a:p>
            <a:endParaRPr lang="en-US" dirty="0"/>
          </a:p>
          <a:p>
            <a:r>
              <a:rPr lang="en-US" dirty="0" smtClean="0"/>
              <a:t>+ Easy to implement enrichment analysis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Heterogeneity of pathway annotation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Bias towards biochemical reactions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25800" y="3087132"/>
            <a:ext cx="314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Constrained Flux Balance</a:t>
            </a:r>
          </a:p>
          <a:p>
            <a:endParaRPr lang="en-US" dirty="0"/>
          </a:p>
          <a:p>
            <a:r>
              <a:rPr lang="en-US" dirty="0" smtClean="0"/>
              <a:t>+ Precise calculation of mass balance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Depends on network consistency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Bias towards biochemical reactions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Bias towards well studied processes (with known kinetics)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553200" y="3113564"/>
            <a:ext cx="2324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Multivariate Statistics</a:t>
            </a:r>
          </a:p>
          <a:p>
            <a:endParaRPr lang="en-US" dirty="0"/>
          </a:p>
          <a:p>
            <a:r>
              <a:rPr lang="en-US" dirty="0" smtClean="0"/>
              <a:t>+Associations between genes and metabolites</a:t>
            </a:r>
          </a:p>
          <a:p>
            <a:r>
              <a:rPr lang="en-US" dirty="0" smtClean="0"/>
              <a:t>- Requires large data sets of multiple conditions (e.g. dietary regimes, age, sex etc.)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353300" y="1822966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p&gt;&gt;</a:t>
            </a:r>
            <a:r>
              <a:rPr lang="en-US" dirty="0" smtClean="0"/>
              <a:t>n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1788359" y="1007693"/>
            <a:ext cx="5164891" cy="1806526"/>
            <a:chOff x="1788359" y="1007693"/>
            <a:chExt cx="5164891" cy="1806526"/>
          </a:xfrm>
        </p:grpSpPr>
        <p:sp>
          <p:nvSpPr>
            <p:cNvPr id="26" name="TextBox 25"/>
            <p:cNvSpPr txBox="1"/>
            <p:nvPr/>
          </p:nvSpPr>
          <p:spPr>
            <a:xfrm>
              <a:off x="1788359" y="1288909"/>
              <a:ext cx="6604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dirty="0" smtClean="0"/>
                <a:t>{</a:t>
              </a:r>
              <a:endParaRPr lang="en-US" sz="7200" dirty="0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2494244" y="1007693"/>
              <a:ext cx="4459006" cy="1806526"/>
              <a:chOff x="2494244" y="1007693"/>
              <a:chExt cx="4459006" cy="1806526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6153150" y="1263023"/>
                <a:ext cx="8001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200" dirty="0" smtClean="0"/>
                  <a:t>}</a:t>
                </a:r>
                <a:endParaRPr lang="en-US" sz="7200" dirty="0"/>
              </a:p>
            </p:txBody>
          </p:sp>
          <p:grpSp>
            <p:nvGrpSpPr>
              <p:cNvPr id="29" name="Grupa 22"/>
              <p:cNvGrpSpPr>
                <a:grpSpLocks/>
              </p:cNvGrpSpPr>
              <p:nvPr/>
            </p:nvGrpSpPr>
            <p:grpSpPr bwMode="auto">
              <a:xfrm>
                <a:off x="4143070" y="1007693"/>
                <a:ext cx="1876730" cy="1806526"/>
                <a:chOff x="5804297" y="4152775"/>
                <a:chExt cx="2152079" cy="2156545"/>
              </a:xfrm>
            </p:grpSpPr>
            <p:pic>
              <p:nvPicPr>
                <p:cNvPr id="41" name="Picture 40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04297" y="4152775"/>
                  <a:ext cx="1085279" cy="10897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42" name="Grupa 24"/>
                <p:cNvGrpSpPr>
                  <a:grpSpLocks/>
                </p:cNvGrpSpPr>
                <p:nvPr/>
              </p:nvGrpSpPr>
              <p:grpSpPr bwMode="auto">
                <a:xfrm>
                  <a:off x="5956697" y="4305175"/>
                  <a:ext cx="1999679" cy="2004145"/>
                  <a:chOff x="5956697" y="4305175"/>
                  <a:chExt cx="1999679" cy="2004145"/>
                </a:xfrm>
              </p:grpSpPr>
              <p:pic>
                <p:nvPicPr>
                  <p:cNvPr id="43" name="Picture 42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956697" y="4305175"/>
                    <a:ext cx="1085279" cy="108974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4" name="Picture 43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9097" y="4457575"/>
                    <a:ext cx="1085279" cy="108974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5" name="Picture 44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61497" y="4609975"/>
                    <a:ext cx="1085279" cy="108974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6" name="Picture 45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13897" y="4762375"/>
                    <a:ext cx="1085279" cy="108974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7" name="Picture 46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66297" y="4914775"/>
                    <a:ext cx="1085279" cy="108974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8" name="Picture 47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718697" y="5067175"/>
                    <a:ext cx="1085279" cy="108974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9" name="Picture 48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71097" y="5219575"/>
                    <a:ext cx="1085279" cy="108974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grpSp>
            <p:nvGrpSpPr>
              <p:cNvPr id="30" name="Grupa 32"/>
              <p:cNvGrpSpPr>
                <a:grpSpLocks/>
              </p:cNvGrpSpPr>
              <p:nvPr/>
            </p:nvGrpSpPr>
            <p:grpSpPr bwMode="auto">
              <a:xfrm>
                <a:off x="2494244" y="1123399"/>
                <a:ext cx="1405772" cy="1502172"/>
                <a:chOff x="4510498" y="4704097"/>
                <a:chExt cx="2522870" cy="1922135"/>
              </a:xfrm>
            </p:grpSpPr>
            <p:grpSp>
              <p:nvGrpSpPr>
                <p:cNvPr id="31" name="Grupa 33"/>
                <p:cNvGrpSpPr>
                  <a:grpSpLocks/>
                </p:cNvGrpSpPr>
                <p:nvPr/>
              </p:nvGrpSpPr>
              <p:grpSpPr bwMode="auto">
                <a:xfrm>
                  <a:off x="4510498" y="4704097"/>
                  <a:ext cx="2370470" cy="1769735"/>
                  <a:chOff x="4510498" y="4704097"/>
                  <a:chExt cx="2370470" cy="1769735"/>
                </a:xfrm>
              </p:grpSpPr>
              <p:pic>
                <p:nvPicPr>
                  <p:cNvPr id="33" name="Picture 32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10498" y="4704097"/>
                    <a:ext cx="1303670" cy="70293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4" name="Picture 33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662898" y="4856497"/>
                    <a:ext cx="1303670" cy="70293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5" name="Picture 34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815298" y="5008897"/>
                    <a:ext cx="1303670" cy="70293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6" name="Picture 35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967698" y="5161297"/>
                    <a:ext cx="1303670" cy="70293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7" name="Picture 36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120098" y="5313697"/>
                    <a:ext cx="1303670" cy="70293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8" name="Picture 37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272498" y="5466097"/>
                    <a:ext cx="1303670" cy="70293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9" name="Picture 38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24898" y="5618497"/>
                    <a:ext cx="1303670" cy="70293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0" name="Picture 39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577298" y="5770897"/>
                    <a:ext cx="1303670" cy="70293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pic>
              <p:nvPicPr>
                <p:cNvPr id="32" name="Picture 31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29698" y="5923297"/>
                  <a:ext cx="1303670" cy="7029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Connecting Nutrition and Health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4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1088419" y="17498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600" dirty="0" smtClean="0">
                <a:latin typeface="+mj-lt"/>
                <a:cs typeface="Gill Sans" charset="0"/>
              </a:rPr>
              <a:t>ONION: Network</a:t>
            </a:r>
            <a:r>
              <a:rPr lang="en-GB" sz="2600" dirty="0">
                <a:latin typeface="+mj-lt"/>
                <a:cs typeface="Gill Sans" charset="0"/>
              </a:rPr>
              <a:t>-guided </a:t>
            </a:r>
            <a:r>
              <a:rPr lang="en-GB" sz="2600" dirty="0" smtClean="0">
                <a:latin typeface="+mj-lt"/>
                <a:cs typeface="Gill Sans" charset="0"/>
              </a:rPr>
              <a:t>multivariate </a:t>
            </a:r>
            <a:r>
              <a:rPr lang="en-GB" sz="2600" dirty="0">
                <a:latin typeface="+mj-lt"/>
                <a:cs typeface="Gill Sans" charset="0"/>
              </a:rPr>
              <a:t>analysis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5E2FF-3A1C-A746-A861-CC87E11CD673}" type="datetime1">
              <a:rPr lang="en-GB" smtClean="0"/>
              <a:t>22/01/2017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24</a:t>
            </a:fld>
            <a:endParaRPr lang="en-US" dirty="0"/>
          </a:p>
        </p:txBody>
      </p:sp>
      <p:pic>
        <p:nvPicPr>
          <p:cNvPr id="2" name="Picture 1" descr="oni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3" t="23079"/>
          <a:stretch/>
        </p:blipFill>
        <p:spPr>
          <a:xfrm>
            <a:off x="7515072" y="5364540"/>
            <a:ext cx="1320801" cy="8820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912588"/>
            <a:ext cx="6871109" cy="53339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821489" y="5771574"/>
            <a:ext cx="3693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Piwowar</a:t>
            </a:r>
            <a:r>
              <a:rPr lang="en-US" sz="1400" dirty="0" smtClean="0"/>
              <a:t> M, Jurkowski W, </a:t>
            </a:r>
            <a:r>
              <a:rPr lang="en-US" sz="1400" dirty="0" err="1" smtClean="0"/>
              <a:t>PLoS</a:t>
            </a:r>
            <a:r>
              <a:rPr lang="en-US" sz="1400" dirty="0" smtClean="0"/>
              <a:t> One, 2015</a:t>
            </a:r>
            <a:endParaRPr lang="en-US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250" y="1130502"/>
            <a:ext cx="931336" cy="4168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5250" y="1680750"/>
            <a:ext cx="425450" cy="4254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40700" y="1708099"/>
            <a:ext cx="593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ChEBI</a:t>
            </a:r>
            <a:endParaRPr lang="en-GB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7366000" y="2324100"/>
            <a:ext cx="162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Locally-low dimension</a:t>
            </a:r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Connecting Nutrition and Health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1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2600" b="1" dirty="0" smtClean="0">
                <a:solidFill>
                  <a:schemeClr val="bg1"/>
                </a:solidFill>
                <a:cs typeface="Gill Sans" charset="0"/>
              </a:rPr>
              <a:t>Locally-low dimension</a:t>
            </a:r>
          </a:p>
          <a:p>
            <a:endParaRPr lang="en-GB" sz="26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25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66183" y="1054100"/>
            <a:ext cx="2095500" cy="120032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Small molecule clustering in ChEBI ontology and by fingerprints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2908300" y="1054100"/>
            <a:ext cx="1460500" cy="1200329"/>
          </a:xfrm>
          <a:prstGeom prst="rect">
            <a:avLst/>
          </a:prstGeom>
          <a:solidFill>
            <a:srgbClr val="C4BD97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Clusters centroids: </a:t>
            </a:r>
            <a:r>
              <a:rPr lang="en-GB" dirty="0" err="1" smtClean="0"/>
              <a:t>subnetwork</a:t>
            </a:r>
            <a:r>
              <a:rPr lang="en-GB" dirty="0" smtClean="0"/>
              <a:t> seeds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4775200" y="1054100"/>
            <a:ext cx="1689100" cy="923330"/>
          </a:xfrm>
          <a:prstGeom prst="rect">
            <a:avLst/>
          </a:prstGeom>
          <a:solidFill>
            <a:srgbClr val="C4BD97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Genes/proteins in canonical pathways 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6927850" y="1054100"/>
            <a:ext cx="1574800" cy="923330"/>
          </a:xfrm>
          <a:prstGeom prst="rect">
            <a:avLst/>
          </a:prstGeom>
          <a:solidFill>
            <a:srgbClr val="C4BD97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Predicted and validated PPI Interactions </a:t>
            </a:r>
            <a:endParaRPr lang="en-GB" dirty="0"/>
          </a:p>
        </p:txBody>
      </p:sp>
      <p:sp>
        <p:nvSpPr>
          <p:cNvPr id="15" name="Notched Right Arrow 14"/>
          <p:cNvSpPr/>
          <p:nvPr/>
        </p:nvSpPr>
        <p:spPr>
          <a:xfrm>
            <a:off x="2552700" y="1574800"/>
            <a:ext cx="266700" cy="177800"/>
          </a:xfrm>
          <a:prstGeom prst="notched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Notched Right Arrow 30"/>
          <p:cNvSpPr/>
          <p:nvPr/>
        </p:nvSpPr>
        <p:spPr>
          <a:xfrm>
            <a:off x="6553200" y="1574800"/>
            <a:ext cx="266700" cy="177800"/>
          </a:xfrm>
          <a:prstGeom prst="notched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Notched Right Arrow 31"/>
          <p:cNvSpPr/>
          <p:nvPr/>
        </p:nvSpPr>
        <p:spPr>
          <a:xfrm>
            <a:off x="4470400" y="1574800"/>
            <a:ext cx="266700" cy="177800"/>
          </a:xfrm>
          <a:prstGeom prst="notched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6216650" y="2069763"/>
            <a:ext cx="120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GROUPS</a:t>
            </a:r>
            <a:endParaRPr lang="en-GB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723900" y="3238500"/>
            <a:ext cx="66992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Current work</a:t>
            </a:r>
            <a:endParaRPr lang="en-GB" dirty="0"/>
          </a:p>
          <a:p>
            <a:pPr marL="285750" indent="-285750">
              <a:buFont typeface="Arial"/>
              <a:buChar char="•"/>
            </a:pPr>
            <a:endParaRPr lang="en-GB" dirty="0" smtClean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Bioconductor package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Improvement of MCS calculations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Gap filling in metabolic models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49BFF-5B27-B044-8636-430A8554345C}" type="datetime1">
              <a:rPr lang="en-GB" smtClean="0"/>
              <a:t>22/01/2017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Connecting Nutrition and Health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2600" b="1" dirty="0" smtClean="0">
                <a:solidFill>
                  <a:schemeClr val="bg1"/>
                </a:solidFill>
                <a:cs typeface="Gill Sans" charset="0"/>
              </a:rPr>
              <a:t>Comparison with randomized groups</a:t>
            </a:r>
          </a:p>
          <a:p>
            <a:endParaRPr lang="en-GB" sz="2600" dirty="0"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BF6D-AF03-C14F-AC63-01A525A384FE}" type="datetime1">
              <a:rPr lang="en-GB" smtClean="0"/>
              <a:t>22/01/2017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 descr="Figure3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475" y="675822"/>
            <a:ext cx="4327525" cy="618217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6183" y="1707634"/>
            <a:ext cx="40624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4 groups vs. undivided data </a:t>
            </a:r>
            <a:r>
              <a:rPr lang="en-US" sz="2000" dirty="0" smtClean="0"/>
              <a:t>set</a:t>
            </a:r>
          </a:p>
          <a:p>
            <a:endParaRPr lang="en-US" sz="2000" dirty="0"/>
          </a:p>
          <a:p>
            <a:r>
              <a:rPr lang="en-US" sz="2000" dirty="0" smtClean="0"/>
              <a:t>In both CCA and PLS results functional groups are significantly different than </a:t>
            </a:r>
            <a:r>
              <a:rPr lang="en-US" sz="2000" dirty="0" err="1" smtClean="0"/>
              <a:t>randomised</a:t>
            </a:r>
            <a:r>
              <a:rPr lang="en-US" sz="2000" dirty="0" smtClean="0"/>
              <a:t> groups one-sample t-test p&lt;0.05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Connecting Nutrition and Health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88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2800" b="1" dirty="0" smtClean="0">
                <a:solidFill>
                  <a:schemeClr val="bg1"/>
                </a:solidFill>
                <a:cs typeface="Gill Sans" charset="0"/>
              </a:rPr>
              <a:t>Groups vs. complete data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33193-B454-FB49-81BB-BE4132F3D68F}" type="datetime1">
              <a:rPr lang="en-GB" smtClean="0"/>
              <a:t>22/01/2017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27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57200" y="1190417"/>
            <a:ext cx="7518400" cy="2594183"/>
            <a:chOff x="457200" y="1190417"/>
            <a:chExt cx="7518400" cy="259418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2133" t="3627" r="1706" b="32719"/>
            <a:stretch/>
          </p:blipFill>
          <p:spPr>
            <a:xfrm>
              <a:off x="457200" y="1190417"/>
              <a:ext cx="7137400" cy="2594183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917700" y="1651000"/>
              <a:ext cx="6057900" cy="711200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17700" y="2844800"/>
              <a:ext cx="6057900" cy="711200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330200" y="4608771"/>
            <a:ext cx="81915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/>
              <a:t>CCA of </a:t>
            </a:r>
            <a:r>
              <a:rPr lang="en-GB" sz="2000" dirty="0"/>
              <a:t>murine </a:t>
            </a:r>
            <a:r>
              <a:rPr lang="en-GB" sz="2000" dirty="0" smtClean="0"/>
              <a:t>data.  </a:t>
            </a:r>
            <a:r>
              <a:rPr lang="en-GB" sz="2000" dirty="0"/>
              <a:t>Canonical variables and p-values are calculated within functional groups (group 1-3), remaining variables (group 4) and for </a:t>
            </a:r>
            <a:r>
              <a:rPr lang="en-GB" sz="2000" dirty="0" smtClean="0"/>
              <a:t>undivided </a:t>
            </a:r>
            <a:r>
              <a:rPr lang="en-GB" sz="2000" dirty="0"/>
              <a:t>data set. X – transcriptomics data; Y-lipidomics data; all – total number of variables; r0.7 – number variables after rejection of variables correlated on the 0.7 level 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Connecting Nutrition and Health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6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13EB8-C761-7249-8E6C-9695FBA69129}" type="datetime1">
              <a:rPr lang="en-GB" smtClean="0"/>
              <a:t>22/01/2017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 descr="Figure2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41" y="850899"/>
            <a:ext cx="4609984" cy="4159875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4012486"/>
              </p:ext>
            </p:extLst>
          </p:nvPr>
        </p:nvGraphicFramePr>
        <p:xfrm>
          <a:off x="5409123" y="691525"/>
          <a:ext cx="6485504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2" name="Document" r:id="rId4" imgW="5905500" imgH="2844800" progId="Word.Document.12">
                  <p:embed/>
                </p:oleObj>
              </mc:Choice>
              <mc:Fallback>
                <p:oleObj name="Document" r:id="rId4" imgW="5905500" imgH="2844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09123" y="691525"/>
                        <a:ext cx="6485504" cy="312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4822825" y="4371190"/>
            <a:ext cx="419735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Metabolism </a:t>
            </a:r>
            <a:r>
              <a:rPr lang="en-GB" dirty="0"/>
              <a:t>of lipids and </a:t>
            </a:r>
            <a:r>
              <a:rPr lang="en-GB" dirty="0" smtClean="0"/>
              <a:t>lipoproteins</a:t>
            </a:r>
          </a:p>
          <a:p>
            <a:r>
              <a:rPr lang="en-GB" dirty="0" smtClean="0">
                <a:solidFill>
                  <a:srgbClr val="0000FF"/>
                </a:solidFill>
              </a:rPr>
              <a:t>Defective </a:t>
            </a:r>
            <a:r>
              <a:rPr lang="en-GB" dirty="0">
                <a:solidFill>
                  <a:srgbClr val="0000FF"/>
                </a:solidFill>
              </a:rPr>
              <a:t>CYP24A1 </a:t>
            </a:r>
            <a:r>
              <a:rPr lang="en-GB" dirty="0" smtClean="0">
                <a:solidFill>
                  <a:srgbClr val="0000FF"/>
                </a:solidFill>
              </a:rPr>
              <a:t>causes </a:t>
            </a:r>
            <a:r>
              <a:rPr lang="en-GB" dirty="0" err="1" smtClean="0">
                <a:solidFill>
                  <a:srgbClr val="0000FF"/>
                </a:solidFill>
              </a:rPr>
              <a:t>Hypercalcemia</a:t>
            </a:r>
            <a:endParaRPr lang="en-GB" dirty="0">
              <a:solidFill>
                <a:srgbClr val="0000FF"/>
              </a:solidFill>
            </a:endParaRPr>
          </a:p>
          <a:p>
            <a:r>
              <a:rPr lang="en-GB" dirty="0" smtClean="0"/>
              <a:t>GABA synthesis</a:t>
            </a:r>
          </a:p>
          <a:p>
            <a:r>
              <a:rPr lang="en-GB" dirty="0" smtClean="0">
                <a:solidFill>
                  <a:srgbClr val="0000FF"/>
                </a:solidFill>
              </a:rPr>
              <a:t>Import </a:t>
            </a:r>
            <a:r>
              <a:rPr lang="en-GB" dirty="0">
                <a:solidFill>
                  <a:srgbClr val="0000FF"/>
                </a:solidFill>
              </a:rPr>
              <a:t>of </a:t>
            </a:r>
            <a:r>
              <a:rPr lang="en-GB" dirty="0" err="1">
                <a:solidFill>
                  <a:srgbClr val="0000FF"/>
                </a:solidFill>
              </a:rPr>
              <a:t>palmitoyl</a:t>
            </a:r>
            <a:r>
              <a:rPr lang="en-GB" dirty="0">
                <a:solidFill>
                  <a:srgbClr val="0000FF"/>
                </a:solidFill>
              </a:rPr>
              <a:t>-CoA into the mitochondrial </a:t>
            </a:r>
            <a:r>
              <a:rPr lang="en-GB" dirty="0" smtClean="0">
                <a:solidFill>
                  <a:srgbClr val="0000FF"/>
                </a:solidFill>
              </a:rPr>
              <a:t>matrix</a:t>
            </a:r>
            <a:endParaRPr lang="en-GB" dirty="0">
              <a:solidFill>
                <a:srgbClr val="0000FF"/>
              </a:solidFill>
            </a:endParaRPr>
          </a:p>
          <a:p>
            <a:r>
              <a:rPr lang="en-GB" dirty="0" smtClean="0"/>
              <a:t>PPARA </a:t>
            </a:r>
            <a:r>
              <a:rPr lang="en-GB" dirty="0"/>
              <a:t>activates gene </a:t>
            </a:r>
            <a:r>
              <a:rPr lang="en-GB" dirty="0" smtClean="0"/>
              <a:t>expression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4822825" y="3762958"/>
            <a:ext cx="358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 significant pathways in not divided data set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Connecting Nutrition and Health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32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ONION: BIOMARKER DISCOVERY in sub-</a:t>
            </a:r>
            <a:r>
              <a:rPr lang="en-GB" dirty="0" err="1" smtClean="0"/>
              <a:t>netwroks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Part IV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3B8CD-BC24-B34A-A824-4651B2C5EAB9}" type="datetime1">
              <a:rPr lang="en-GB" smtClean="0"/>
              <a:t>24/01/2017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Connecting Nutrition and Health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457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12919" y="1004661"/>
            <a:ext cx="8023515" cy="2731904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GB" sz="2400" noProof="0" dirty="0" smtClean="0">
                <a:solidFill>
                  <a:srgbClr val="000080"/>
                </a:solidFill>
                <a:cs typeface="Gill Sans" charset="0"/>
              </a:rPr>
              <a:t>The Pairwise Elastic Net, PEN, is an approach to regression regularisation that simultaneously performs automatic variable selection and continuous shrinkage.</a:t>
            </a:r>
          </a:p>
          <a:p>
            <a:pPr marL="0" indent="0" algn="just">
              <a:buNone/>
            </a:pPr>
            <a:endParaRPr lang="en-GB" sz="2400" noProof="0" dirty="0" smtClean="0">
              <a:solidFill>
                <a:srgbClr val="000080"/>
              </a:solidFill>
              <a:cs typeface="Gill Sans" charset="0"/>
            </a:endParaRPr>
          </a:p>
          <a:p>
            <a:pPr marL="0" indent="0" algn="just">
              <a:buNone/>
            </a:pPr>
            <a:r>
              <a:rPr lang="en-GB" sz="2400" noProof="0" dirty="0" smtClean="0">
                <a:solidFill>
                  <a:srgbClr val="000080"/>
                </a:solidFill>
                <a:cs typeface="Gill Sans" charset="0"/>
              </a:rPr>
              <a:t>PEN encourages the grouping of strongly correlated predictors based on a pairwise similarity measure.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2800" b="1" dirty="0" smtClean="0">
                <a:solidFill>
                  <a:schemeClr val="bg1"/>
                </a:solidFill>
                <a:cs typeface="Gill Sans" charset="0"/>
              </a:rPr>
              <a:t>Pairwise Elastic Net</a:t>
            </a:r>
            <a:endParaRPr lang="en-US" sz="2800" b="1" dirty="0" smtClean="0">
              <a:solidFill>
                <a:schemeClr val="bg1"/>
              </a:solidFill>
              <a:cs typeface="Gill Sans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6629" y="5572630"/>
            <a:ext cx="8902644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GB" sz="1600" dirty="0" err="1">
                <a:latin typeface="Calibri"/>
                <a:ea typeface="Times New Roman"/>
                <a:cs typeface="Calibri"/>
              </a:rPr>
              <a:t>Lorbert</a:t>
            </a:r>
            <a:r>
              <a:rPr lang="en-GB" sz="1600" dirty="0">
                <a:latin typeface="Calibri"/>
                <a:ea typeface="Times New Roman"/>
                <a:cs typeface="Calibri"/>
              </a:rPr>
              <a:t>, A., </a:t>
            </a:r>
            <a:r>
              <a:rPr lang="en-GB" sz="1600" dirty="0" err="1">
                <a:latin typeface="Calibri"/>
                <a:ea typeface="Times New Roman"/>
                <a:cs typeface="Calibri"/>
              </a:rPr>
              <a:t>Eis</a:t>
            </a:r>
            <a:r>
              <a:rPr lang="en-GB" sz="1600" dirty="0">
                <a:latin typeface="Calibri"/>
                <a:ea typeface="Times New Roman"/>
                <a:cs typeface="Calibri"/>
              </a:rPr>
              <a:t>, D., </a:t>
            </a:r>
            <a:r>
              <a:rPr lang="en-GB" sz="1600" dirty="0" err="1">
                <a:latin typeface="Calibri"/>
                <a:ea typeface="Times New Roman"/>
                <a:cs typeface="Calibri"/>
              </a:rPr>
              <a:t>Kostina</a:t>
            </a:r>
            <a:r>
              <a:rPr lang="en-GB" sz="1600" dirty="0">
                <a:latin typeface="Calibri"/>
                <a:ea typeface="Times New Roman"/>
                <a:cs typeface="Calibri"/>
              </a:rPr>
              <a:t>, V., </a:t>
            </a:r>
            <a:r>
              <a:rPr lang="en-GB" sz="1600" dirty="0" err="1">
                <a:latin typeface="Calibri"/>
                <a:ea typeface="Times New Roman"/>
                <a:cs typeface="Calibri"/>
              </a:rPr>
              <a:t>Blei</a:t>
            </a:r>
            <a:r>
              <a:rPr lang="en-GB" sz="1600" dirty="0">
                <a:latin typeface="Calibri"/>
                <a:ea typeface="Times New Roman"/>
                <a:cs typeface="Calibri"/>
              </a:rPr>
              <a:t>, D. M., </a:t>
            </a:r>
            <a:r>
              <a:rPr lang="en-GB" sz="1600" dirty="0" err="1">
                <a:latin typeface="Calibri"/>
                <a:ea typeface="Times New Roman"/>
                <a:cs typeface="Calibri"/>
              </a:rPr>
              <a:t>Ramadge</a:t>
            </a:r>
            <a:r>
              <a:rPr lang="en-GB" sz="1600" dirty="0">
                <a:latin typeface="Calibri"/>
                <a:ea typeface="Times New Roman"/>
                <a:cs typeface="Calibri"/>
              </a:rPr>
              <a:t>, P. J. </a:t>
            </a:r>
            <a:r>
              <a:rPr lang="en-GB" sz="1600" i="1" dirty="0" smtClean="0">
                <a:latin typeface="Calibri"/>
                <a:ea typeface="Times New Roman"/>
                <a:cs typeface="Calibri"/>
              </a:rPr>
              <a:t>Proceedings </a:t>
            </a:r>
            <a:r>
              <a:rPr lang="en-GB" sz="1600" i="1" dirty="0">
                <a:latin typeface="Calibri"/>
                <a:ea typeface="Times New Roman"/>
                <a:cs typeface="Calibri"/>
              </a:rPr>
              <a:t>of the 13th International Conference on Artificial Intelligence and Statistics</a:t>
            </a:r>
            <a:r>
              <a:rPr lang="en-GB" sz="1600" dirty="0">
                <a:latin typeface="Calibri"/>
                <a:ea typeface="Times New Roman"/>
                <a:cs typeface="Calibri"/>
              </a:rPr>
              <a:t> (AISTATS 2010).</a:t>
            </a:r>
            <a:endParaRPr lang="en-GB" sz="1400" dirty="0">
              <a:effectLst/>
              <a:latin typeface="Calibri"/>
              <a:ea typeface="Times New Roman"/>
              <a:cs typeface="Calibri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147364"/>
              </p:ext>
            </p:extLst>
          </p:nvPr>
        </p:nvGraphicFramePr>
        <p:xfrm>
          <a:off x="1637393" y="4099380"/>
          <a:ext cx="5265960" cy="702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4" name="Equation" r:id="rId4" imgW="2095500" imgH="279400" progId="Equation.3">
                  <p:embed/>
                </p:oleObj>
              </mc:Choice>
              <mc:Fallback>
                <p:oleObj name="Equation" r:id="rId4" imgW="20955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37393" y="4099380"/>
                        <a:ext cx="5265960" cy="7021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BD0B-4542-E743-957B-965EF98B8859}" type="datetime1">
              <a:rPr lang="en-GB" smtClean="0"/>
              <a:t>22/01/2017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Connecting Nutrition and Health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Network types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Description and definition of networks depending on type of</a:t>
            </a:r>
          </a:p>
          <a:p>
            <a:pPr lvl="1"/>
            <a:r>
              <a:rPr lang="en-GB" dirty="0"/>
              <a:t>M</a:t>
            </a:r>
            <a:r>
              <a:rPr lang="en-GB" dirty="0" smtClean="0"/>
              <a:t>olecules: DNA, RNA, proteins, chemicals</a:t>
            </a:r>
          </a:p>
          <a:p>
            <a:pPr lvl="1"/>
            <a:r>
              <a:rPr lang="en-GB" dirty="0"/>
              <a:t>R</a:t>
            </a:r>
            <a:r>
              <a:rPr lang="en-GB" dirty="0" smtClean="0"/>
              <a:t>elations: molecular binding, chemical reactions, logical associations</a:t>
            </a:r>
          </a:p>
          <a:p>
            <a:pPr lvl="1"/>
            <a:r>
              <a:rPr lang="en-GB" dirty="0" smtClean="0"/>
              <a:t>Representation: graph, hypergraph</a:t>
            </a:r>
          </a:p>
          <a:p>
            <a:pPr lvl="1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D8F02-9EEB-F246-82BB-52F1822145F2}" type="datetime1">
              <a:rPr lang="en-GB" smtClean="0"/>
              <a:t>22/01/2017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Connecting Nutrition and Health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4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2800" b="1" dirty="0" err="1" smtClean="0">
                <a:solidFill>
                  <a:schemeClr val="bg1"/>
                </a:solidFill>
                <a:cs typeface="Gill Sans" charset="0"/>
              </a:rPr>
              <a:t>GenePEN</a:t>
            </a:r>
            <a:endParaRPr lang="en-US" sz="2800" b="1" dirty="0" smtClean="0">
              <a:solidFill>
                <a:schemeClr val="bg1"/>
              </a:solidFill>
              <a:cs typeface="Gill Sans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5068093"/>
              </p:ext>
            </p:extLst>
          </p:nvPr>
        </p:nvGraphicFramePr>
        <p:xfrm>
          <a:off x="2395008" y="1964516"/>
          <a:ext cx="3234877" cy="6793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2" name="Equation" r:id="rId4" imgW="1270000" imgH="266700" progId="Equation.3">
                  <p:embed/>
                </p:oleObj>
              </mc:Choice>
              <mc:Fallback>
                <p:oleObj name="Equation" r:id="rId4" imgW="12700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95008" y="1964516"/>
                        <a:ext cx="3234877" cy="6793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99428" y="1595183"/>
            <a:ext cx="8122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ct val="20000"/>
              </a:spcBef>
            </a:pPr>
            <a:r>
              <a:rPr lang="en-US" sz="2000" dirty="0">
                <a:solidFill>
                  <a:srgbClr val="000080"/>
                </a:solidFill>
                <a:cs typeface="Gill Sans" charset="0"/>
              </a:rPr>
              <a:t>Convex </a:t>
            </a:r>
            <a:r>
              <a:rPr lang="en-GB" sz="2000" dirty="0">
                <a:solidFill>
                  <a:srgbClr val="000080"/>
                </a:solidFill>
                <a:cs typeface="Gill Sans" charset="0"/>
              </a:rPr>
              <a:t>optimisation</a:t>
            </a:r>
            <a:r>
              <a:rPr lang="en-US" sz="2000" dirty="0">
                <a:solidFill>
                  <a:srgbClr val="000080"/>
                </a:solidFill>
                <a:cs typeface="Gill Sans" charset="0"/>
              </a:rPr>
              <a:t> problem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66183" y="888999"/>
            <a:ext cx="8378673" cy="5866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 smtClean="0">
                <a:solidFill>
                  <a:srgbClr val="000080"/>
                </a:solidFill>
                <a:cs typeface="Gill Sans" charset="0"/>
              </a:rPr>
              <a:t>Analysis of network activity in complex disease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232264"/>
              </p:ext>
            </p:extLst>
          </p:nvPr>
        </p:nvGraphicFramePr>
        <p:xfrm>
          <a:off x="2011587" y="3101074"/>
          <a:ext cx="4360862" cy="993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3" name="Equation" r:id="rId6" imgW="2006600" imgH="457200" progId="Equation.3">
                  <p:embed/>
                </p:oleObj>
              </mc:Choice>
              <mc:Fallback>
                <p:oleObj name="Equation" r:id="rId6" imgW="20066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11587" y="3101074"/>
                        <a:ext cx="4360862" cy="993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094672"/>
              </p:ext>
            </p:extLst>
          </p:nvPr>
        </p:nvGraphicFramePr>
        <p:xfrm>
          <a:off x="499428" y="4699095"/>
          <a:ext cx="5646737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4" name="Equation" r:id="rId8" imgW="2705100" imgH="558800" progId="Equation.3">
                  <p:embed/>
                </p:oleObj>
              </mc:Choice>
              <mc:Fallback>
                <p:oleObj name="Equation" r:id="rId8" imgW="2705100" imgH="558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9428" y="4699095"/>
                        <a:ext cx="5646737" cy="1165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Straight Arrow Connector 14"/>
          <p:cNvCxnSpPr/>
          <p:nvPr/>
        </p:nvCxnSpPr>
        <p:spPr>
          <a:xfrm>
            <a:off x="2928449" y="4558516"/>
            <a:ext cx="0" cy="5321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411416" y="4565776"/>
            <a:ext cx="0" cy="5321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68313" y="2869078"/>
            <a:ext cx="8122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000080"/>
                </a:solidFill>
                <a:cs typeface="Gill Sans" charset="0"/>
              </a:rPr>
              <a:t>Where </a:t>
            </a:r>
            <a:r>
              <a:rPr lang="en-GB" sz="2000" i="1" dirty="0">
                <a:solidFill>
                  <a:srgbClr val="000080"/>
                </a:solidFill>
                <a:cs typeface="Gill Sans" charset="0"/>
              </a:rPr>
              <a:t>f(</a:t>
            </a:r>
            <a:r>
              <a:rPr lang="en-GB" sz="2000" b="1" i="1" dirty="0" err="1">
                <a:solidFill>
                  <a:srgbClr val="000080"/>
                </a:solidFill>
                <a:cs typeface="Gill Sans" charset="0"/>
              </a:rPr>
              <a:t>w</a:t>
            </a:r>
            <a:r>
              <a:rPr lang="en-GB" sz="2000" i="1" dirty="0" err="1">
                <a:solidFill>
                  <a:srgbClr val="000080"/>
                </a:solidFill>
                <a:cs typeface="Gill Sans" charset="0"/>
              </a:rPr>
              <a:t>,v</a:t>
            </a:r>
            <a:r>
              <a:rPr lang="en-GB" sz="2000" i="1" dirty="0">
                <a:solidFill>
                  <a:srgbClr val="000080"/>
                </a:solidFill>
                <a:cs typeface="Gill Sans" charset="0"/>
              </a:rPr>
              <a:t>)</a:t>
            </a:r>
            <a:r>
              <a:rPr lang="en-GB" sz="2000" dirty="0">
                <a:solidFill>
                  <a:srgbClr val="000080"/>
                </a:solidFill>
                <a:cs typeface="Gill Sans" charset="0"/>
              </a:rPr>
              <a:t> is the expected logistic loss</a:t>
            </a:r>
            <a:r>
              <a:rPr lang="en-GB" dirty="0" smtClean="0"/>
              <a:t>: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499428" y="4189184"/>
            <a:ext cx="7927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ct val="20000"/>
              </a:spcBef>
            </a:pPr>
            <a:r>
              <a:rPr lang="en-GB" sz="2000" dirty="0">
                <a:solidFill>
                  <a:srgbClr val="000080"/>
                </a:solidFill>
                <a:cs typeface="Gill Sans" charset="0"/>
              </a:rPr>
              <a:t>And </a:t>
            </a:r>
            <a:r>
              <a:rPr lang="en-GB" sz="2000" dirty="0" err="1">
                <a:solidFill>
                  <a:srgbClr val="000080"/>
                </a:solidFill>
                <a:cs typeface="Gill Sans" charset="0"/>
              </a:rPr>
              <a:t>GenePEN</a:t>
            </a:r>
            <a:r>
              <a:rPr lang="en-GB" sz="2000" dirty="0">
                <a:solidFill>
                  <a:srgbClr val="000080"/>
                </a:solidFill>
                <a:cs typeface="Gill Sans" charset="0"/>
              </a:rPr>
              <a:t> penalty function is defined by:</a:t>
            </a:r>
            <a:endParaRPr lang="en-US" sz="2000" dirty="0">
              <a:solidFill>
                <a:srgbClr val="000080"/>
              </a:solidFill>
              <a:cs typeface="Gill Sans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1DDC6-FF82-A04C-9EF7-B96F59A5DBCB}" type="datetime1">
              <a:rPr lang="en-GB" smtClean="0"/>
              <a:t>22/01/2017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31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59660" y="5869000"/>
            <a:ext cx="8689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dirty="0" err="1">
                <a:latin typeface="Calibri"/>
                <a:ea typeface="Times New Roman"/>
                <a:cs typeface="Calibri"/>
              </a:rPr>
              <a:t>Vlassis</a:t>
            </a:r>
            <a:r>
              <a:rPr lang="en-GB" dirty="0">
                <a:latin typeface="Calibri"/>
                <a:ea typeface="Times New Roman"/>
                <a:cs typeface="Calibri"/>
              </a:rPr>
              <a:t>, N., </a:t>
            </a:r>
            <a:r>
              <a:rPr lang="en-GB" dirty="0" err="1">
                <a:latin typeface="Calibri"/>
                <a:ea typeface="Times New Roman"/>
                <a:cs typeface="Calibri"/>
              </a:rPr>
              <a:t>Glaab</a:t>
            </a:r>
            <a:r>
              <a:rPr lang="en-GB" dirty="0">
                <a:latin typeface="Calibri"/>
                <a:ea typeface="Times New Roman"/>
                <a:cs typeface="Calibri"/>
              </a:rPr>
              <a:t>, </a:t>
            </a:r>
            <a:r>
              <a:rPr lang="en-GB" dirty="0" smtClean="0">
                <a:latin typeface="Calibri"/>
                <a:ea typeface="Times New Roman"/>
                <a:cs typeface="Calibri"/>
              </a:rPr>
              <a:t>E., Stat</a:t>
            </a:r>
            <a:r>
              <a:rPr lang="en-GB" dirty="0">
                <a:latin typeface="Calibri"/>
                <a:ea typeface="Times New Roman"/>
                <a:cs typeface="Calibri"/>
              </a:rPr>
              <a:t>. Appl. Genet. Mol. Biol. </a:t>
            </a:r>
            <a:r>
              <a:rPr lang="en-GB" dirty="0" smtClean="0">
                <a:latin typeface="Calibri"/>
                <a:ea typeface="Times New Roman"/>
                <a:cs typeface="Calibri"/>
              </a:rPr>
              <a:t>2015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Connecting Nutrition and Health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88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480845" y="5839807"/>
            <a:ext cx="2797950" cy="639173"/>
          </a:xfrm>
        </p:spPr>
        <p:txBody>
          <a:bodyPr/>
          <a:lstStyle/>
          <a:p>
            <a:pPr marL="0" indent="0">
              <a:buNone/>
            </a:pPr>
            <a:r>
              <a:rPr lang="en-GB" noProof="0" dirty="0" smtClean="0">
                <a:solidFill>
                  <a:srgbClr val="000080"/>
                </a:solidFill>
                <a:cs typeface="Gill Sans" charset="0"/>
              </a:rPr>
              <a:t>Process</a:t>
            </a:r>
          </a:p>
          <a:p>
            <a:endParaRPr lang="en-GB" noProof="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b="1" dirty="0">
                <a:solidFill>
                  <a:schemeClr val="bg1"/>
                </a:solidFill>
                <a:cs typeface="Gill Sans" charset="0"/>
              </a:rPr>
              <a:t>Exploring limits of network-driven </a:t>
            </a:r>
            <a:r>
              <a:rPr lang="en-GB" sz="2800" b="1" dirty="0" err="1">
                <a:solidFill>
                  <a:schemeClr val="bg1"/>
                </a:solidFill>
                <a:cs typeface="Gill Sans" charset="0"/>
              </a:rPr>
              <a:t>omics</a:t>
            </a:r>
            <a:r>
              <a:rPr lang="en-GB" sz="2800" b="1" dirty="0">
                <a:solidFill>
                  <a:schemeClr val="bg1"/>
                </a:solidFill>
                <a:cs typeface="Gill Sans" charset="0"/>
              </a:rPr>
              <a:t> </a:t>
            </a:r>
            <a:r>
              <a:rPr lang="en-GB" sz="2800" b="1" dirty="0" smtClean="0">
                <a:solidFill>
                  <a:schemeClr val="bg1"/>
                </a:solidFill>
                <a:cs typeface="Gill Sans" charset="0"/>
              </a:rPr>
              <a:t>integration</a:t>
            </a:r>
            <a:endParaRPr lang="en-US" sz="2800" b="1" dirty="0">
              <a:solidFill>
                <a:schemeClr val="bg1"/>
              </a:solidFill>
              <a:cs typeface="Gill San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534" y="5873849"/>
            <a:ext cx="2889213" cy="9217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3708" y="964478"/>
            <a:ext cx="1470196" cy="1175900"/>
          </a:xfrm>
          <a:prstGeom prst="rect">
            <a:avLst/>
          </a:prstGeom>
          <a:noFill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agnetic Disk 5"/>
          <p:cNvSpPr/>
          <p:nvPr/>
        </p:nvSpPr>
        <p:spPr>
          <a:xfrm>
            <a:off x="3740091" y="1050977"/>
            <a:ext cx="538703" cy="539519"/>
          </a:xfrm>
          <a:prstGeom prst="flowChartMagneticDisk">
            <a:avLst/>
          </a:prstGeom>
          <a:pattFill prst="zigZag">
            <a:fgClr>
              <a:schemeClr val="tx1"/>
            </a:fgClr>
            <a:bgClr>
              <a:schemeClr val="bg1">
                <a:lumMod val="65000"/>
              </a:schemeClr>
            </a:bgClr>
          </a:patt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agnetic Disk 6"/>
          <p:cNvSpPr/>
          <p:nvPr/>
        </p:nvSpPr>
        <p:spPr>
          <a:xfrm>
            <a:off x="2827460" y="1206557"/>
            <a:ext cx="562264" cy="546569"/>
          </a:xfrm>
          <a:prstGeom prst="flowChartMagneticDisk">
            <a:avLst/>
          </a:prstGeom>
          <a:pattFill prst="divot">
            <a:fgClr>
              <a:prstClr val="black"/>
            </a:fgClr>
            <a:bgClr>
              <a:prstClr val="white"/>
            </a:bgClr>
          </a:patt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26659" y="1554862"/>
            <a:ext cx="1071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metabolomics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2624141" y="1735331"/>
            <a:ext cx="1159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transcriptomics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2252774" y="2732396"/>
            <a:ext cx="524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/>
              <a:t>X</a:t>
            </a:r>
            <a:r>
              <a:rPr lang="en-US" sz="2000" dirty="0" smtClean="0"/>
              <a:t> = </a:t>
            </a:r>
            <a:endParaRPr lang="en-US" sz="2000" dirty="0"/>
          </a:p>
        </p:txBody>
      </p:sp>
      <p:sp>
        <p:nvSpPr>
          <p:cNvPr id="13" name="Rounded Rectangle 12"/>
          <p:cNvSpPr/>
          <p:nvPr/>
        </p:nvSpPr>
        <p:spPr>
          <a:xfrm>
            <a:off x="484921" y="1109245"/>
            <a:ext cx="792140" cy="5395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control</a:t>
            </a:r>
            <a:endParaRPr lang="en-US" sz="1400" dirty="0"/>
          </a:p>
        </p:txBody>
      </p:sp>
      <p:sp>
        <p:nvSpPr>
          <p:cNvPr id="14" name="Oval 13"/>
          <p:cNvSpPr/>
          <p:nvPr/>
        </p:nvSpPr>
        <p:spPr>
          <a:xfrm>
            <a:off x="5531305" y="1260794"/>
            <a:ext cx="301145" cy="272136"/>
          </a:xfrm>
          <a:prstGeom prst="ellipse">
            <a:avLst/>
          </a:prstGeom>
          <a:pattFill prst="divot">
            <a:fgClr>
              <a:prstClr val="black"/>
            </a:fgClr>
            <a:bgClr>
              <a:prstClr val="white"/>
            </a:bgClr>
          </a:patt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832450" y="1974723"/>
            <a:ext cx="301145" cy="272136"/>
          </a:xfrm>
          <a:prstGeom prst="ellipse">
            <a:avLst/>
          </a:prstGeom>
          <a:pattFill prst="divot">
            <a:fgClr>
              <a:prstClr val="black"/>
            </a:fgClr>
            <a:bgClr>
              <a:prstClr val="white"/>
            </a:bgClr>
          </a:patt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907540" y="934421"/>
            <a:ext cx="301145" cy="272136"/>
          </a:xfrm>
          <a:prstGeom prst="ellipse">
            <a:avLst/>
          </a:prstGeom>
          <a:pattFill prst="divot">
            <a:fgClr>
              <a:prstClr val="black"/>
            </a:fgClr>
            <a:bgClr>
              <a:prstClr val="white"/>
            </a:bgClr>
          </a:patt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014011" y="1493077"/>
            <a:ext cx="301145" cy="272136"/>
          </a:xfrm>
          <a:prstGeom prst="ellipse">
            <a:avLst/>
          </a:prstGeom>
          <a:pattFill prst="divot">
            <a:fgClr>
              <a:prstClr val="black"/>
            </a:fgClr>
            <a:bgClr>
              <a:prstClr val="white"/>
            </a:bgClr>
          </a:patt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531305" y="1702587"/>
            <a:ext cx="301145" cy="272136"/>
          </a:xfrm>
          <a:prstGeom prst="ellipse">
            <a:avLst/>
          </a:prstGeom>
          <a:pattFill prst="divot">
            <a:fgClr>
              <a:prstClr val="black"/>
            </a:fgClr>
            <a:bgClr>
              <a:prstClr val="white"/>
            </a:bgClr>
          </a:patt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14" idx="7"/>
            <a:endCxn id="16" idx="3"/>
          </p:cNvCxnSpPr>
          <p:nvPr/>
        </p:nvCxnSpPr>
        <p:spPr>
          <a:xfrm flipV="1">
            <a:off x="5788348" y="1166704"/>
            <a:ext cx="163294" cy="1339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4" idx="4"/>
            <a:endCxn id="18" idx="0"/>
          </p:cNvCxnSpPr>
          <p:nvPr/>
        </p:nvCxnSpPr>
        <p:spPr>
          <a:xfrm>
            <a:off x="5681878" y="1532930"/>
            <a:ext cx="0" cy="1696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4" idx="5"/>
            <a:endCxn id="17" idx="1"/>
          </p:cNvCxnSpPr>
          <p:nvPr/>
        </p:nvCxnSpPr>
        <p:spPr>
          <a:xfrm>
            <a:off x="5788348" y="1493077"/>
            <a:ext cx="269765" cy="398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8" idx="6"/>
            <a:endCxn id="17" idx="3"/>
          </p:cNvCxnSpPr>
          <p:nvPr/>
        </p:nvCxnSpPr>
        <p:spPr>
          <a:xfrm flipV="1">
            <a:off x="5832450" y="1725360"/>
            <a:ext cx="225663" cy="1132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8" idx="5"/>
            <a:endCxn id="15" idx="1"/>
          </p:cNvCxnSpPr>
          <p:nvPr/>
        </p:nvCxnSpPr>
        <p:spPr>
          <a:xfrm>
            <a:off x="5788348" y="1934870"/>
            <a:ext cx="88204" cy="797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6753335" y="976579"/>
            <a:ext cx="301145" cy="272136"/>
          </a:xfrm>
          <a:prstGeom prst="ellipse">
            <a:avLst/>
          </a:prstGeom>
          <a:pattFill prst="zigZag">
            <a:fgClr>
              <a:schemeClr val="tx1"/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089519" y="1759337"/>
            <a:ext cx="301145" cy="272136"/>
          </a:xfrm>
          <a:prstGeom prst="ellipse">
            <a:avLst/>
          </a:prstGeom>
          <a:pattFill prst="zigZag">
            <a:fgClr>
              <a:schemeClr val="tx1"/>
            </a:fgClr>
            <a:bgClr>
              <a:schemeClr val="bg1">
                <a:lumMod val="65000"/>
              </a:schemeClr>
            </a:bgClr>
          </a:patt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7229985" y="1356142"/>
            <a:ext cx="301145" cy="272136"/>
          </a:xfrm>
          <a:prstGeom prst="ellipse">
            <a:avLst/>
          </a:prstGeom>
          <a:pattFill prst="zigZag">
            <a:fgClr>
              <a:schemeClr val="tx1"/>
            </a:fgClr>
            <a:bgClr>
              <a:schemeClr val="bg1">
                <a:lumMod val="65000"/>
              </a:schemeClr>
            </a:bgClr>
          </a:patt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672954" y="1428139"/>
            <a:ext cx="301145" cy="272136"/>
          </a:xfrm>
          <a:prstGeom prst="ellipse">
            <a:avLst/>
          </a:prstGeom>
          <a:pattFill prst="zigZag">
            <a:fgClr>
              <a:schemeClr val="tx1"/>
            </a:fgClr>
            <a:bgClr>
              <a:schemeClr val="bg1">
                <a:lumMod val="65000"/>
              </a:schemeClr>
            </a:bgClr>
          </a:patt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>
            <a:stCxn id="24" idx="4"/>
            <a:endCxn id="27" idx="0"/>
          </p:cNvCxnSpPr>
          <p:nvPr/>
        </p:nvCxnSpPr>
        <p:spPr>
          <a:xfrm flipH="1">
            <a:off x="6823527" y="1248715"/>
            <a:ext cx="80381" cy="179424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57" idx="2"/>
            <a:endCxn id="26" idx="7"/>
          </p:cNvCxnSpPr>
          <p:nvPr/>
        </p:nvCxnSpPr>
        <p:spPr>
          <a:xfrm flipH="1">
            <a:off x="7487028" y="1320737"/>
            <a:ext cx="112697" cy="75258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7" idx="6"/>
            <a:endCxn id="26" idx="2"/>
          </p:cNvCxnSpPr>
          <p:nvPr/>
        </p:nvCxnSpPr>
        <p:spPr>
          <a:xfrm flipV="1">
            <a:off x="6974099" y="1492210"/>
            <a:ext cx="255886" cy="71997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7" idx="5"/>
            <a:endCxn id="25" idx="1"/>
          </p:cNvCxnSpPr>
          <p:nvPr/>
        </p:nvCxnSpPr>
        <p:spPr>
          <a:xfrm>
            <a:off x="6929997" y="1660422"/>
            <a:ext cx="203624" cy="138768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6" idx="4"/>
            <a:endCxn id="25" idx="7"/>
          </p:cNvCxnSpPr>
          <p:nvPr/>
        </p:nvCxnSpPr>
        <p:spPr>
          <a:xfrm flipH="1">
            <a:off x="7346562" y="1628278"/>
            <a:ext cx="33996" cy="1709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7636213" y="1663122"/>
            <a:ext cx="301145" cy="272136"/>
          </a:xfrm>
          <a:prstGeom prst="ellipse">
            <a:avLst/>
          </a:prstGeom>
          <a:pattFill prst="zigZag">
            <a:fgClr>
              <a:schemeClr val="tx1"/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>
            <a:stCxn id="33" idx="2"/>
            <a:endCxn id="25" idx="6"/>
          </p:cNvCxnSpPr>
          <p:nvPr/>
        </p:nvCxnSpPr>
        <p:spPr>
          <a:xfrm flipH="1">
            <a:off x="7390664" y="1799190"/>
            <a:ext cx="245549" cy="96215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6575110" y="1922791"/>
            <a:ext cx="301145" cy="272136"/>
          </a:xfrm>
          <a:prstGeom prst="ellipse">
            <a:avLst/>
          </a:prstGeom>
          <a:pattFill prst="zigZag">
            <a:fgClr>
              <a:schemeClr val="tx1"/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>
            <a:stCxn id="25" idx="2"/>
            <a:endCxn id="35" idx="6"/>
          </p:cNvCxnSpPr>
          <p:nvPr/>
        </p:nvCxnSpPr>
        <p:spPr>
          <a:xfrm flipH="1">
            <a:off x="6876255" y="1895405"/>
            <a:ext cx="213264" cy="163454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924110" y="1471611"/>
            <a:ext cx="792140" cy="5395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cases</a:t>
            </a:r>
            <a:endParaRPr lang="en-US" sz="1400" dirty="0"/>
          </a:p>
        </p:txBody>
      </p:sp>
      <p:sp>
        <p:nvSpPr>
          <p:cNvPr id="38" name="Rectangle 37"/>
          <p:cNvSpPr/>
          <p:nvPr/>
        </p:nvSpPr>
        <p:spPr>
          <a:xfrm>
            <a:off x="513612" y="2642750"/>
            <a:ext cx="5164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 smtClean="0"/>
              <a:t>Y</a:t>
            </a:r>
            <a:r>
              <a:rPr lang="en-US" sz="2000" dirty="0" smtClean="0"/>
              <a:t> =</a:t>
            </a:r>
            <a:endParaRPr lang="en-US" sz="2000" dirty="0"/>
          </a:p>
        </p:txBody>
      </p:sp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0322726"/>
              </p:ext>
            </p:extLst>
          </p:nvPr>
        </p:nvGraphicFramePr>
        <p:xfrm>
          <a:off x="612685" y="3374033"/>
          <a:ext cx="1031410" cy="3000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0" name="Equation" r:id="rId5" imgW="698500" imgH="203200" progId="Equation.3">
                  <p:embed/>
                </p:oleObj>
              </mc:Choice>
              <mc:Fallback>
                <p:oleObj name="Equation" r:id="rId5" imgW="698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2685" y="3374033"/>
                        <a:ext cx="1031410" cy="3000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Left Bracket 39"/>
          <p:cNvSpPr/>
          <p:nvPr/>
        </p:nvSpPr>
        <p:spPr>
          <a:xfrm>
            <a:off x="998190" y="2369675"/>
            <a:ext cx="45719" cy="961080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Bracket 40"/>
          <p:cNvSpPr/>
          <p:nvPr/>
        </p:nvSpPr>
        <p:spPr>
          <a:xfrm>
            <a:off x="1330578" y="2369675"/>
            <a:ext cx="45719" cy="961080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5332862" y="3375974"/>
            <a:ext cx="538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/>
              <a:t>A </a:t>
            </a:r>
            <a:r>
              <a:rPr lang="en-US" sz="2000" dirty="0" smtClean="0"/>
              <a:t>= </a:t>
            </a:r>
            <a:endParaRPr lang="en-US" sz="2000" dirty="0"/>
          </a:p>
        </p:txBody>
      </p:sp>
      <p:sp>
        <p:nvSpPr>
          <p:cNvPr id="43" name="Rectangle 42"/>
          <p:cNvSpPr/>
          <p:nvPr/>
        </p:nvSpPr>
        <p:spPr>
          <a:xfrm>
            <a:off x="1026735" y="2209264"/>
            <a:ext cx="37000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y</a:t>
            </a:r>
            <a:r>
              <a:rPr lang="en-US" baseline="-25000" dirty="0" smtClean="0"/>
              <a:t>1</a:t>
            </a:r>
          </a:p>
          <a:p>
            <a:r>
              <a:rPr lang="en-US" dirty="0" smtClean="0"/>
              <a:t>y</a:t>
            </a:r>
            <a:r>
              <a:rPr lang="en-US" baseline="-25000" dirty="0" smtClean="0"/>
              <a:t>2</a:t>
            </a:r>
          </a:p>
          <a:p>
            <a:r>
              <a:rPr lang="en-US" dirty="0" smtClean="0"/>
              <a:t>...</a:t>
            </a:r>
          </a:p>
          <a:p>
            <a:r>
              <a:rPr lang="en-US" dirty="0" smtClean="0"/>
              <a:t>y</a:t>
            </a:r>
            <a:r>
              <a:rPr lang="en-US" baseline="-25000" dirty="0" smtClean="0"/>
              <a:t>n</a:t>
            </a:r>
            <a:endParaRPr lang="en-US" baseline="-25000" dirty="0"/>
          </a:p>
        </p:txBody>
      </p:sp>
      <p:sp>
        <p:nvSpPr>
          <p:cNvPr id="44" name="Rectangle 43"/>
          <p:cNvSpPr/>
          <p:nvPr/>
        </p:nvSpPr>
        <p:spPr>
          <a:xfrm>
            <a:off x="2756489" y="2337336"/>
            <a:ext cx="20140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1,1</a:t>
            </a:r>
            <a:r>
              <a:rPr lang="en-US" dirty="0" smtClean="0"/>
              <a:t> 	  .    .    .       x</a:t>
            </a:r>
            <a:r>
              <a:rPr lang="en-US" baseline="-25000" dirty="0" smtClean="0"/>
              <a:t>1,p</a:t>
            </a:r>
          </a:p>
          <a:p>
            <a:r>
              <a:rPr lang="en-US" dirty="0" smtClean="0"/>
              <a:t>x</a:t>
            </a:r>
            <a:r>
              <a:rPr lang="en-US" baseline="-25000" dirty="0" smtClean="0"/>
              <a:t>2,1</a:t>
            </a:r>
            <a:r>
              <a:rPr lang="en-US" dirty="0" smtClean="0"/>
              <a:t>	  .    .    .       x</a:t>
            </a:r>
            <a:r>
              <a:rPr lang="en-US" baseline="-25000" dirty="0" smtClean="0"/>
              <a:t>2,p</a:t>
            </a:r>
          </a:p>
          <a:p>
            <a:r>
              <a:rPr lang="en-US" dirty="0" smtClean="0"/>
              <a:t> …	  .    .    .        …</a:t>
            </a:r>
          </a:p>
          <a:p>
            <a:r>
              <a:rPr lang="en-US" dirty="0" smtClean="0"/>
              <a:t>x</a:t>
            </a:r>
            <a:r>
              <a:rPr lang="en-US" baseline="-25000" dirty="0" smtClean="0"/>
              <a:t>n,1</a:t>
            </a:r>
            <a:r>
              <a:rPr lang="en-US" dirty="0" smtClean="0"/>
              <a:t>  	  .    .    .	  x</a:t>
            </a:r>
            <a:r>
              <a:rPr lang="en-US" baseline="-25000" dirty="0" smtClean="0"/>
              <a:t>n,p</a:t>
            </a:r>
            <a:r>
              <a:rPr lang="en-US" dirty="0" smtClean="0"/>
              <a:t> </a:t>
            </a:r>
            <a:endParaRPr lang="en-US" baseline="-25000" dirty="0"/>
          </a:p>
        </p:txBody>
      </p:sp>
      <p:sp>
        <p:nvSpPr>
          <p:cNvPr id="45" name="Left Bracket 44"/>
          <p:cNvSpPr/>
          <p:nvPr/>
        </p:nvSpPr>
        <p:spPr>
          <a:xfrm>
            <a:off x="2698846" y="2467519"/>
            <a:ext cx="45719" cy="961080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Bracket 45"/>
          <p:cNvSpPr/>
          <p:nvPr/>
        </p:nvSpPr>
        <p:spPr>
          <a:xfrm>
            <a:off x="4734528" y="2482460"/>
            <a:ext cx="45719" cy="961080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Left Bracket 46"/>
          <p:cNvSpPr/>
          <p:nvPr/>
        </p:nvSpPr>
        <p:spPr>
          <a:xfrm>
            <a:off x="5804367" y="2732396"/>
            <a:ext cx="45719" cy="163316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Bracket 47"/>
          <p:cNvSpPr/>
          <p:nvPr/>
        </p:nvSpPr>
        <p:spPr>
          <a:xfrm>
            <a:off x="7840049" y="2737033"/>
            <a:ext cx="45719" cy="1643470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48113" y="2677269"/>
            <a:ext cx="205170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1,1</a:t>
            </a:r>
            <a:r>
              <a:rPr lang="en-US" dirty="0" smtClean="0"/>
              <a:t>   	  .    .    .       x</a:t>
            </a:r>
            <a:r>
              <a:rPr lang="en-US" baseline="-25000" dirty="0" smtClean="0"/>
              <a:t>1,p</a:t>
            </a:r>
          </a:p>
          <a:p>
            <a:r>
              <a:rPr lang="en-US" dirty="0" smtClean="0"/>
              <a:t>x</a:t>
            </a:r>
            <a:r>
              <a:rPr lang="en-US" baseline="-25000" dirty="0" smtClean="0"/>
              <a:t>2,1</a:t>
            </a:r>
            <a:r>
              <a:rPr lang="en-US" dirty="0" smtClean="0"/>
              <a:t>	  .    .    .       x</a:t>
            </a:r>
            <a:r>
              <a:rPr lang="en-US" baseline="-25000" dirty="0" smtClean="0"/>
              <a:t>2,p</a:t>
            </a:r>
          </a:p>
          <a:p>
            <a:r>
              <a:rPr lang="en-US" dirty="0" smtClean="0"/>
              <a:t>  .	  .                    .</a:t>
            </a:r>
          </a:p>
          <a:p>
            <a:r>
              <a:rPr lang="en-US" dirty="0" smtClean="0"/>
              <a:t>  .	        .              .</a:t>
            </a:r>
          </a:p>
          <a:p>
            <a:r>
              <a:rPr lang="en-US" dirty="0" smtClean="0"/>
              <a:t>  .	               .       .</a:t>
            </a:r>
          </a:p>
          <a:p>
            <a:r>
              <a:rPr lang="en-US" dirty="0" smtClean="0"/>
              <a:t>x</a:t>
            </a:r>
            <a:r>
              <a:rPr lang="en-US" baseline="-25000" dirty="0" smtClean="0"/>
              <a:t>p,1</a:t>
            </a:r>
            <a:r>
              <a:rPr lang="en-US" dirty="0" smtClean="0"/>
              <a:t>  	   .    .    .	   x</a:t>
            </a:r>
            <a:r>
              <a:rPr lang="en-US" baseline="-25000" dirty="0" smtClean="0"/>
              <a:t>p,p</a:t>
            </a:r>
            <a:r>
              <a:rPr lang="en-US" dirty="0" smtClean="0"/>
              <a:t> </a:t>
            </a:r>
            <a:endParaRPr lang="en-US" baseline="-25000" dirty="0"/>
          </a:p>
        </p:txBody>
      </p:sp>
      <p:sp>
        <p:nvSpPr>
          <p:cNvPr id="50" name="Rectangle 49"/>
          <p:cNvSpPr/>
          <p:nvPr/>
        </p:nvSpPr>
        <p:spPr>
          <a:xfrm>
            <a:off x="5100271" y="4867999"/>
            <a:ext cx="3811701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80"/>
                </a:solidFill>
                <a:cs typeface="Gill Sans" charset="0"/>
              </a:rPr>
              <a:t>where  </a:t>
            </a:r>
            <a:r>
              <a:rPr lang="en-US" sz="1400" i="1" dirty="0">
                <a:solidFill>
                  <a:srgbClr val="000080"/>
                </a:solidFill>
                <a:cs typeface="Gill Sans" charset="0"/>
              </a:rPr>
              <a:t>p</a:t>
            </a:r>
            <a:r>
              <a:rPr lang="en-US" sz="1400" dirty="0">
                <a:solidFill>
                  <a:srgbClr val="000080"/>
                </a:solidFill>
                <a:cs typeface="Gill Sans" charset="0"/>
              </a:rPr>
              <a:t>  is the number of features,</a:t>
            </a:r>
          </a:p>
          <a:p>
            <a:r>
              <a:rPr lang="en-US" sz="1400" dirty="0">
                <a:solidFill>
                  <a:srgbClr val="000080"/>
                </a:solidFill>
                <a:cs typeface="Gill Sans" charset="0"/>
              </a:rPr>
              <a:t>     	     </a:t>
            </a:r>
            <a:r>
              <a:rPr lang="en-US" sz="1400" i="1" dirty="0">
                <a:solidFill>
                  <a:srgbClr val="000080"/>
                </a:solidFill>
                <a:cs typeface="Gill Sans" charset="0"/>
              </a:rPr>
              <a:t>n</a:t>
            </a:r>
            <a:r>
              <a:rPr lang="en-US" sz="1400" dirty="0">
                <a:solidFill>
                  <a:srgbClr val="000080"/>
                </a:solidFill>
                <a:cs typeface="Gill Sans" charset="0"/>
              </a:rPr>
              <a:t>  is the number of samples,</a:t>
            </a:r>
          </a:p>
          <a:p>
            <a:r>
              <a:rPr lang="en-US" sz="1400" dirty="0">
                <a:solidFill>
                  <a:srgbClr val="000080"/>
                </a:solidFill>
                <a:cs typeface="Gill Sans" charset="0"/>
              </a:rPr>
              <a:t>	     </a:t>
            </a:r>
            <a:r>
              <a:rPr lang="en-US" sz="1400" i="1" dirty="0">
                <a:solidFill>
                  <a:srgbClr val="000080"/>
                </a:solidFill>
                <a:cs typeface="Gill Sans" charset="0"/>
              </a:rPr>
              <a:t>t</a:t>
            </a:r>
            <a:r>
              <a:rPr lang="en-US" sz="1400" dirty="0">
                <a:solidFill>
                  <a:srgbClr val="000080"/>
                </a:solidFill>
                <a:cs typeface="Gill Sans" charset="0"/>
              </a:rPr>
              <a:t>   is a threshold for the feature </a:t>
            </a:r>
          </a:p>
          <a:p>
            <a:r>
              <a:rPr lang="en-US" sz="1400" dirty="0">
                <a:solidFill>
                  <a:srgbClr val="000080"/>
                </a:solidFill>
                <a:cs typeface="Gill Sans" charset="0"/>
              </a:rPr>
              <a:t>                 selection </a:t>
            </a:r>
          </a:p>
          <a:p>
            <a:r>
              <a:rPr lang="en-US" sz="1400" dirty="0">
                <a:solidFill>
                  <a:srgbClr val="000080"/>
                </a:solidFill>
                <a:cs typeface="Gill Sans" charset="0"/>
              </a:rPr>
              <a:t>             λ  is a </a:t>
            </a:r>
            <a:r>
              <a:rPr lang="en-GB" sz="1400" dirty="0">
                <a:solidFill>
                  <a:srgbClr val="000080"/>
                </a:solidFill>
                <a:cs typeface="Gill Sans" charset="0"/>
              </a:rPr>
              <a:t>regularisation</a:t>
            </a:r>
            <a:r>
              <a:rPr lang="en-US" sz="1400" dirty="0">
                <a:solidFill>
                  <a:srgbClr val="000080"/>
                </a:solidFill>
                <a:cs typeface="Gill Sans" charset="0"/>
              </a:rPr>
              <a:t> parameter</a:t>
            </a:r>
          </a:p>
          <a:p>
            <a:r>
              <a:rPr lang="en-US" sz="1400" dirty="0">
                <a:solidFill>
                  <a:srgbClr val="000080"/>
                </a:solidFill>
                <a:cs typeface="Gill Sans" charset="0"/>
              </a:rPr>
              <a:t>	   </a:t>
            </a:r>
            <a:r>
              <a:rPr lang="en-US" sz="1400" dirty="0" smtClean="0">
                <a:solidFill>
                  <a:srgbClr val="000080"/>
                </a:solidFill>
                <a:cs typeface="Gill Sans" charset="0"/>
              </a:rPr>
              <a:t> </a:t>
            </a:r>
            <a:r>
              <a:rPr lang="en-US" sz="1400" b="1" i="1" dirty="0">
                <a:solidFill>
                  <a:srgbClr val="000080"/>
                </a:solidFill>
                <a:cs typeface="Gill Sans" charset="0"/>
              </a:rPr>
              <a:t>w</a:t>
            </a:r>
            <a:r>
              <a:rPr lang="en-US" sz="1400" dirty="0">
                <a:solidFill>
                  <a:srgbClr val="000080"/>
                </a:solidFill>
                <a:cs typeface="Gill Sans" charset="0"/>
              </a:rPr>
              <a:t> is the list of learned weights</a:t>
            </a:r>
          </a:p>
          <a:p>
            <a:r>
              <a:rPr lang="en-US" sz="1400" dirty="0">
                <a:solidFill>
                  <a:srgbClr val="000080"/>
                </a:solidFill>
                <a:cs typeface="Gill Sans" charset="0"/>
              </a:rPr>
              <a:t>             </a:t>
            </a:r>
            <a:r>
              <a:rPr lang="en-US" sz="1400" b="1" i="1" dirty="0">
                <a:solidFill>
                  <a:srgbClr val="000080"/>
                </a:solidFill>
                <a:cs typeface="Gill Sans" charset="0"/>
              </a:rPr>
              <a:t>S</a:t>
            </a:r>
            <a:r>
              <a:rPr lang="en-US" sz="1400" dirty="0">
                <a:solidFill>
                  <a:srgbClr val="000080"/>
                </a:solidFill>
                <a:cs typeface="Gill Sans" charset="0"/>
              </a:rPr>
              <a:t>  is the list of selected weights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684840" y="4133318"/>
            <a:ext cx="3846754" cy="1089330"/>
            <a:chOff x="432040" y="4247702"/>
            <a:chExt cx="4384202" cy="1181837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01053" y="4634791"/>
              <a:ext cx="3086580" cy="794748"/>
            </a:xfrm>
            <a:prstGeom prst="rect">
              <a:avLst/>
            </a:prstGeom>
          </p:spPr>
        </p:pic>
        <p:sp>
          <p:nvSpPr>
            <p:cNvPr id="53" name="Rounded Rectangle 52"/>
            <p:cNvSpPr/>
            <p:nvPr/>
          </p:nvSpPr>
          <p:spPr>
            <a:xfrm>
              <a:off x="432040" y="4247702"/>
              <a:ext cx="4384202" cy="1134641"/>
            </a:xfrm>
            <a:prstGeom prst="roundRect">
              <a:avLst>
                <a:gd name="adj" fmla="val 0"/>
              </a:avLst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000" b="1" dirty="0" smtClean="0"/>
                <a:t>Penalised Logistic Regression</a:t>
              </a:r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684840" y="2085007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Samples</a:t>
            </a:r>
            <a:endParaRPr lang="en-US" sz="1200" dirty="0"/>
          </a:p>
        </p:txBody>
      </p:sp>
      <p:sp>
        <p:nvSpPr>
          <p:cNvPr id="55" name="TextBox 54"/>
          <p:cNvSpPr txBox="1"/>
          <p:nvPr/>
        </p:nvSpPr>
        <p:spPr>
          <a:xfrm>
            <a:off x="6496447" y="2297783"/>
            <a:ext cx="1588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Biochemical and Signaling </a:t>
            </a:r>
            <a:r>
              <a:rPr lang="en-US" sz="1200" dirty="0"/>
              <a:t>P</a:t>
            </a:r>
            <a:r>
              <a:rPr lang="en-US" sz="1200" dirty="0" smtClean="0"/>
              <a:t>athway</a:t>
            </a:r>
            <a:endParaRPr lang="en-US" sz="1200" dirty="0"/>
          </a:p>
        </p:txBody>
      </p:sp>
      <p:sp>
        <p:nvSpPr>
          <p:cNvPr id="56" name="TextBox 55"/>
          <p:cNvSpPr txBox="1"/>
          <p:nvPr/>
        </p:nvSpPr>
        <p:spPr>
          <a:xfrm>
            <a:off x="5342718" y="2286619"/>
            <a:ext cx="1192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PPI Network</a:t>
            </a:r>
            <a:endParaRPr lang="en-US" sz="1200" dirty="0"/>
          </a:p>
        </p:txBody>
      </p:sp>
      <p:sp>
        <p:nvSpPr>
          <p:cNvPr id="57" name="Hexagon 56"/>
          <p:cNvSpPr/>
          <p:nvPr/>
        </p:nvSpPr>
        <p:spPr>
          <a:xfrm>
            <a:off x="7539968" y="1081709"/>
            <a:ext cx="423242" cy="239028"/>
          </a:xfrm>
          <a:prstGeom prst="hexagon">
            <a:avLst/>
          </a:prstGeom>
          <a:pattFill prst="zigZag">
            <a:fgClr>
              <a:schemeClr val="tx1"/>
            </a:fgClr>
            <a:bgClr>
              <a:schemeClr val="bg1">
                <a:lumMod val="65000"/>
              </a:schemeClr>
            </a:bgClr>
          </a:patt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2668690" y="973296"/>
            <a:ext cx="1880326" cy="1175900"/>
          </a:xfrm>
          <a:prstGeom prst="rect">
            <a:avLst/>
          </a:prstGeom>
          <a:noFill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/>
          <p:cNvCxnSpPr>
            <a:stCxn id="62" idx="2"/>
          </p:cNvCxnSpPr>
          <p:nvPr/>
        </p:nvCxnSpPr>
        <p:spPr>
          <a:xfrm>
            <a:off x="1101053" y="3662164"/>
            <a:ext cx="615197" cy="47115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779055" y="2113867"/>
            <a:ext cx="15949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Omics Data</a:t>
            </a:r>
            <a:endParaRPr lang="en-US" sz="1200" dirty="0"/>
          </a:p>
        </p:txBody>
      </p:sp>
      <p:sp>
        <p:nvSpPr>
          <p:cNvPr id="61" name="TextBox 60"/>
          <p:cNvSpPr txBox="1"/>
          <p:nvPr/>
        </p:nvSpPr>
        <p:spPr>
          <a:xfrm>
            <a:off x="5332863" y="4388620"/>
            <a:ext cx="2899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Adjacency Matrix (for the biological network) 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278033" y="797001"/>
            <a:ext cx="1646040" cy="2865163"/>
          </a:xfrm>
          <a:prstGeom prst="rect">
            <a:avLst/>
          </a:prstGeom>
          <a:noFill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2208120" y="797001"/>
            <a:ext cx="2696842" cy="2865163"/>
          </a:xfrm>
          <a:prstGeom prst="rect">
            <a:avLst/>
          </a:prstGeom>
          <a:noFill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5447305" y="885849"/>
            <a:ext cx="972438" cy="1435909"/>
          </a:xfrm>
          <a:prstGeom prst="rect">
            <a:avLst/>
          </a:prstGeom>
          <a:noFill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496447" y="897644"/>
            <a:ext cx="1588417" cy="1435909"/>
          </a:xfrm>
          <a:prstGeom prst="rect">
            <a:avLst/>
          </a:prstGeom>
          <a:noFill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5266367" y="797001"/>
            <a:ext cx="2966221" cy="4053284"/>
          </a:xfrm>
          <a:prstGeom prst="rect">
            <a:avLst/>
          </a:prstGeom>
          <a:noFill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/>
          <p:cNvCxnSpPr>
            <a:stCxn id="63" idx="2"/>
          </p:cNvCxnSpPr>
          <p:nvPr/>
        </p:nvCxnSpPr>
        <p:spPr>
          <a:xfrm flipH="1">
            <a:off x="3117150" y="3662164"/>
            <a:ext cx="439391" cy="47115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4100048" y="3576029"/>
            <a:ext cx="1166320" cy="55728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513612" y="5573283"/>
            <a:ext cx="4220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Feature Selection</a:t>
            </a:r>
            <a:endParaRPr lang="en-US" sz="2000" dirty="0" smtClean="0"/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2624141" y="5206530"/>
            <a:ext cx="0" cy="3346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746344" y="5637290"/>
            <a:ext cx="3755593" cy="10529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823527" y="6402934"/>
            <a:ext cx="2184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GenPEN</a:t>
            </a:r>
            <a:r>
              <a:rPr lang="en-GB" dirty="0" smtClean="0"/>
              <a:t>, </a:t>
            </a:r>
            <a:r>
              <a:rPr lang="en-GB" dirty="0" err="1" smtClean="0"/>
              <a:t>Vlassis</a:t>
            </a:r>
            <a:r>
              <a:rPr lang="en-GB" dirty="0" smtClean="0"/>
              <a:t> 2015</a:t>
            </a:r>
            <a:endParaRPr lang="en-GB" dirty="0"/>
          </a:p>
        </p:txBody>
      </p:sp>
      <p:sp>
        <p:nvSpPr>
          <p:cNvPr id="72" name="Slide Number Placeholder 7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32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E793F-38B7-A64F-B25E-19B8D2FB9330}" type="datetime1">
              <a:rPr lang="en-GB" smtClean="0"/>
              <a:t>22/01/2017</a:t>
            </a:fld>
            <a:endParaRPr lang="en-US"/>
          </a:p>
        </p:txBody>
      </p:sp>
      <p:sp>
        <p:nvSpPr>
          <p:cNvPr id="73" name="Footer Placeholder 7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Connecting Nutrition and Health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22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b="1" dirty="0">
                <a:solidFill>
                  <a:schemeClr val="bg1"/>
                </a:solidFill>
                <a:cs typeface="Gill Sans" charset="0"/>
              </a:rPr>
              <a:t>Exploring limits of network-driven </a:t>
            </a:r>
            <a:r>
              <a:rPr lang="en-GB" sz="2800" b="1" dirty="0" smtClean="0">
                <a:solidFill>
                  <a:schemeClr val="bg1"/>
                </a:solidFill>
                <a:cs typeface="Gill Sans" charset="0"/>
              </a:rPr>
              <a:t>omics integration</a:t>
            </a:r>
            <a:endParaRPr lang="en-US" sz="2800" b="1" dirty="0">
              <a:solidFill>
                <a:schemeClr val="bg1"/>
              </a:solidFill>
              <a:cs typeface="Gill Sans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6183" y="1561035"/>
            <a:ext cx="837867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GB" dirty="0">
              <a:solidFill>
                <a:srgbClr val="000080"/>
              </a:solidFill>
              <a:cs typeface="Gill Sans" charset="0"/>
            </a:endParaRPr>
          </a:p>
          <a:p>
            <a:pPr marL="285750" indent="-285750" algn="just">
              <a:buFont typeface="Arial"/>
              <a:buChar char="•"/>
            </a:pPr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Adapt </a:t>
            </a:r>
            <a:r>
              <a:rPr lang="en-GB" dirty="0">
                <a:solidFill>
                  <a:srgbClr val="000080"/>
                </a:solidFill>
                <a:cs typeface="Gill Sans" charset="0"/>
              </a:rPr>
              <a:t>the penalty function to better </a:t>
            </a:r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integrate different </a:t>
            </a:r>
            <a:r>
              <a:rPr lang="en-GB" dirty="0">
                <a:solidFill>
                  <a:srgbClr val="000080"/>
                </a:solidFill>
                <a:cs typeface="Gill Sans" charset="0"/>
              </a:rPr>
              <a:t>types of </a:t>
            </a:r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data</a:t>
            </a:r>
            <a:br>
              <a:rPr lang="en-GB" dirty="0" smtClean="0">
                <a:solidFill>
                  <a:srgbClr val="000080"/>
                </a:solidFill>
                <a:cs typeface="Gill Sans" charset="0"/>
              </a:rPr>
            </a:br>
            <a:endParaRPr lang="en-GB" dirty="0" smtClean="0">
              <a:solidFill>
                <a:srgbClr val="000080"/>
              </a:solidFill>
              <a:cs typeface="Gill Sans" charset="0"/>
            </a:endParaRPr>
          </a:p>
          <a:p>
            <a:pPr marL="285750" indent="-285750" algn="just">
              <a:buFont typeface="Arial"/>
              <a:buChar char="•"/>
            </a:pPr>
            <a:endParaRPr lang="en-GB" dirty="0">
              <a:solidFill>
                <a:srgbClr val="000080"/>
              </a:solidFill>
              <a:cs typeface="Gill Sans" charset="0"/>
            </a:endParaRPr>
          </a:p>
          <a:p>
            <a:pPr marL="285750" indent="-285750" algn="just">
              <a:buFont typeface="Arial"/>
              <a:buChar char="•"/>
            </a:pPr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Compare </a:t>
            </a:r>
            <a:r>
              <a:rPr lang="en-GB" dirty="0">
                <a:solidFill>
                  <a:srgbClr val="000080"/>
                </a:solidFill>
                <a:cs typeface="Gill Sans" charset="0"/>
              </a:rPr>
              <a:t>rankings obtained using different input graphs (representing various </a:t>
            </a:r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interaction types </a:t>
            </a:r>
            <a:r>
              <a:rPr lang="en-GB" dirty="0">
                <a:solidFill>
                  <a:srgbClr val="000080"/>
                </a:solidFill>
                <a:cs typeface="Gill Sans" charset="0"/>
              </a:rPr>
              <a:t>and sources, e.g. PPI network and the </a:t>
            </a:r>
            <a:r>
              <a:rPr lang="en-GB" dirty="0" err="1">
                <a:solidFill>
                  <a:srgbClr val="000080"/>
                </a:solidFill>
                <a:cs typeface="Gill Sans" charset="0"/>
              </a:rPr>
              <a:t>Reactome</a:t>
            </a:r>
            <a:r>
              <a:rPr lang="en-GB" dirty="0">
                <a:solidFill>
                  <a:srgbClr val="000080"/>
                </a:solidFill>
                <a:cs typeface="Gill Sans" charset="0"/>
              </a:rPr>
              <a:t> Functional Interaction network</a:t>
            </a:r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)</a:t>
            </a:r>
          </a:p>
          <a:p>
            <a:pPr marL="285750" indent="-285750" algn="just">
              <a:buFont typeface="Arial"/>
              <a:buChar char="•"/>
            </a:pPr>
            <a:endParaRPr lang="en-GB" dirty="0">
              <a:solidFill>
                <a:srgbClr val="000080"/>
              </a:solidFill>
              <a:cs typeface="Gill Sans" charset="0"/>
            </a:endParaRPr>
          </a:p>
          <a:p>
            <a:pPr marL="285750" indent="-285750" algn="just">
              <a:buFont typeface="Arial"/>
              <a:buChar char="•"/>
            </a:pPr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Evaluate precision </a:t>
            </a:r>
            <a:r>
              <a:rPr lang="en-GB" dirty="0">
                <a:solidFill>
                  <a:srgbClr val="000080"/>
                </a:solidFill>
                <a:cs typeface="Gill Sans" charset="0"/>
              </a:rPr>
              <a:t>of the </a:t>
            </a:r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classifier</a:t>
            </a:r>
          </a:p>
          <a:p>
            <a:pPr marL="285750" indent="-285750" algn="just">
              <a:buFont typeface="Arial"/>
              <a:buChar char="•"/>
            </a:pPr>
            <a:endParaRPr lang="en-GB" dirty="0">
              <a:solidFill>
                <a:srgbClr val="000080"/>
              </a:solidFill>
              <a:cs typeface="Gill Sans" charset="0"/>
            </a:endParaRPr>
          </a:p>
          <a:p>
            <a:pPr marL="285750" indent="-285750" algn="just">
              <a:buFont typeface="Arial"/>
              <a:buChar char="•"/>
            </a:pPr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Functional </a:t>
            </a:r>
            <a:r>
              <a:rPr lang="en-GB" dirty="0">
                <a:solidFill>
                  <a:srgbClr val="000080"/>
                </a:solidFill>
                <a:cs typeface="Gill Sans" charset="0"/>
              </a:rPr>
              <a:t>analysis where the objective is the novelty and interpretability of detected </a:t>
            </a:r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associations</a:t>
            </a:r>
          </a:p>
          <a:p>
            <a:pPr marL="285750" indent="-285750" algn="just">
              <a:buFont typeface="Arial"/>
              <a:buChar char="•"/>
            </a:pPr>
            <a:endParaRPr lang="en-GB" dirty="0">
              <a:solidFill>
                <a:srgbClr val="000080"/>
              </a:solidFill>
              <a:cs typeface="Gill Sans" charset="0"/>
            </a:endParaRPr>
          </a:p>
          <a:p>
            <a:pPr marL="285750" indent="-285750" algn="just">
              <a:buFont typeface="Arial"/>
              <a:buChar char="•"/>
            </a:pPr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We </a:t>
            </a:r>
            <a:r>
              <a:rPr lang="en-GB" dirty="0">
                <a:solidFill>
                  <a:srgbClr val="000080"/>
                </a:solidFill>
                <a:cs typeface="Gill Sans" charset="0"/>
              </a:rPr>
              <a:t>use simulated and publicly available data sets that include transcriptomics and metabolomics from nutritional and diet intervention studies of obesity and </a:t>
            </a:r>
            <a:r>
              <a:rPr lang="en-GB" dirty="0" smtClean="0">
                <a:solidFill>
                  <a:srgbClr val="000080"/>
                </a:solidFill>
                <a:cs typeface="Gill Sans" charset="0"/>
              </a:rPr>
              <a:t>diabetes</a:t>
            </a:r>
            <a:endParaRPr lang="en-GB" dirty="0">
              <a:solidFill>
                <a:srgbClr val="000080"/>
              </a:solidFill>
              <a:cs typeface="Gill Sans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66183" y="888999"/>
            <a:ext cx="8378673" cy="5866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b="1" dirty="0" smtClean="0">
                <a:solidFill>
                  <a:srgbClr val="000080"/>
                </a:solidFill>
                <a:cs typeface="Gill Sans" charset="0"/>
              </a:rPr>
              <a:t>Current work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85E78-4159-E949-B895-3DD3C4D23AA8}" type="datetime1">
              <a:rPr lang="en-GB" smtClean="0"/>
              <a:t>22/01/2017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33</a:t>
            </a:fld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8765008"/>
              </p:ext>
            </p:extLst>
          </p:nvPr>
        </p:nvGraphicFramePr>
        <p:xfrm>
          <a:off x="1767350" y="2234896"/>
          <a:ext cx="4955183" cy="565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4" name="Equation" r:id="rId3" imgW="2336800" imgH="266700" progId="Equation.3">
                  <p:embed/>
                </p:oleObj>
              </mc:Choice>
              <mc:Fallback>
                <p:oleObj name="Equation" r:id="rId3" imgW="23368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67350" y="2234896"/>
                        <a:ext cx="4955183" cy="565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Connecting Nutrition and Health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70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6753A-81E0-0E49-A93A-8E662DFB9545}" type="datetime1">
              <a:rPr lang="en-GB" smtClean="0"/>
              <a:t>22/01/2017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Connecting Nutrition and Health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45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/>
          </p:cNvSpPr>
          <p:nvPr/>
        </p:nvSpPr>
        <p:spPr bwMode="auto">
          <a:xfrm>
            <a:off x="1253066" y="2655994"/>
            <a:ext cx="6637867" cy="1021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endParaRPr lang="en-US" sz="2000" b="1" i="1" dirty="0">
              <a:solidFill>
                <a:srgbClr val="00008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3A93D-D546-FC42-BC06-96025040D01D}" type="datetime1">
              <a:rPr lang="en-GB" smtClean="0"/>
              <a:t>22/01/2017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35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Connecting Nutrition and Health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2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66183" y="66675"/>
            <a:ext cx="73490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2800" b="1" dirty="0" smtClean="0">
                <a:solidFill>
                  <a:schemeClr val="bg1"/>
                </a:solidFill>
                <a:cs typeface="Gill Sans" charset="0"/>
              </a:rPr>
              <a:t>The workflow</a:t>
            </a:r>
            <a:endParaRPr lang="en-US" sz="2800" b="1" dirty="0" smtClean="0">
              <a:solidFill>
                <a:schemeClr val="bg1"/>
              </a:solidFill>
              <a:cs typeface="Gill Sans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0268" y="1742366"/>
            <a:ext cx="1234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Omics data</a:t>
            </a:r>
          </a:p>
        </p:txBody>
      </p:sp>
      <p:sp>
        <p:nvSpPr>
          <p:cNvPr id="4" name="Rectangle 3"/>
          <p:cNvSpPr/>
          <p:nvPr/>
        </p:nvSpPr>
        <p:spPr>
          <a:xfrm>
            <a:off x="2545518" y="1658671"/>
            <a:ext cx="1596430" cy="5200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Pre-processing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4574936" y="1595018"/>
            <a:ext cx="1485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Normalised Data</a:t>
            </a:r>
            <a:endParaRPr lang="en-GB" dirty="0"/>
          </a:p>
        </p:txBody>
      </p:sp>
      <p:sp>
        <p:nvSpPr>
          <p:cNvPr id="14" name="Rectangle 13"/>
          <p:cNvSpPr/>
          <p:nvPr/>
        </p:nvSpPr>
        <p:spPr>
          <a:xfrm>
            <a:off x="6699318" y="1570827"/>
            <a:ext cx="2249574" cy="7124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Mapping </a:t>
            </a:r>
          </a:p>
          <a:p>
            <a:pPr algn="ctr"/>
            <a:r>
              <a:rPr lang="en-GB" dirty="0" smtClean="0"/>
              <a:t>-Human PPI Network-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7003144" y="3089386"/>
            <a:ext cx="1644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Networks (PPI, GRN)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208937" y="2955355"/>
            <a:ext cx="1851873" cy="91439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Extract connected components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2325362" y="3227886"/>
            <a:ext cx="148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Sub-graphs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59660" y="3089386"/>
            <a:ext cx="1421580" cy="6273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Filter genes 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195366" y="5034737"/>
            <a:ext cx="1485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Subset of genes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084150" y="4900706"/>
            <a:ext cx="2249574" cy="91439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GenePEN</a:t>
            </a:r>
            <a:endParaRPr lang="en-GB" dirty="0" smtClean="0"/>
          </a:p>
          <a:p>
            <a:pPr algn="ctr"/>
            <a:r>
              <a:rPr lang="en-GB" dirty="0" err="1" smtClean="0"/>
              <a:t>MultiPEN</a:t>
            </a:r>
            <a:endParaRPr lang="en-GB" dirty="0" smtClean="0"/>
          </a:p>
          <a:p>
            <a:pPr algn="ctr"/>
            <a:r>
              <a:rPr lang="en-GB" dirty="0" smtClean="0"/>
              <a:t>ONION</a:t>
            </a:r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>
            <a:off x="6699318" y="5035826"/>
            <a:ext cx="1485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Feature Selection</a:t>
            </a:r>
          </a:p>
        </p:txBody>
      </p:sp>
      <p:cxnSp>
        <p:nvCxnSpPr>
          <p:cNvPr id="24" name="Straight Arrow Connector 23"/>
          <p:cNvCxnSpPr>
            <a:stCxn id="3" idx="3"/>
            <a:endCxn id="4" idx="1"/>
          </p:cNvCxnSpPr>
          <p:nvPr/>
        </p:nvCxnSpPr>
        <p:spPr>
          <a:xfrm flipV="1">
            <a:off x="1814951" y="1918719"/>
            <a:ext cx="730567" cy="83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" idx="3"/>
            <a:endCxn id="13" idx="1"/>
          </p:cNvCxnSpPr>
          <p:nvPr/>
        </p:nvCxnSpPr>
        <p:spPr>
          <a:xfrm flipV="1">
            <a:off x="4141948" y="1918184"/>
            <a:ext cx="432988" cy="5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3" idx="3"/>
            <a:endCxn id="14" idx="1"/>
          </p:cNvCxnSpPr>
          <p:nvPr/>
        </p:nvCxnSpPr>
        <p:spPr>
          <a:xfrm>
            <a:off x="6060810" y="1918184"/>
            <a:ext cx="638508" cy="88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4" idx="2"/>
            <a:endCxn id="15" idx="0"/>
          </p:cNvCxnSpPr>
          <p:nvPr/>
        </p:nvCxnSpPr>
        <p:spPr>
          <a:xfrm>
            <a:off x="7824105" y="2283237"/>
            <a:ext cx="1515" cy="8061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6" idx="1"/>
            <a:endCxn id="17" idx="3"/>
          </p:cNvCxnSpPr>
          <p:nvPr/>
        </p:nvCxnSpPr>
        <p:spPr>
          <a:xfrm flipH="1">
            <a:off x="3811236" y="3412552"/>
            <a:ext cx="3977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5" idx="1"/>
            <a:endCxn id="16" idx="3"/>
          </p:cNvCxnSpPr>
          <p:nvPr/>
        </p:nvCxnSpPr>
        <p:spPr>
          <a:xfrm flipH="1">
            <a:off x="6060810" y="3412552"/>
            <a:ext cx="94233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7" idx="1"/>
            <a:endCxn id="19" idx="3"/>
          </p:cNvCxnSpPr>
          <p:nvPr/>
        </p:nvCxnSpPr>
        <p:spPr>
          <a:xfrm flipH="1" flipV="1">
            <a:off x="1681240" y="3403085"/>
            <a:ext cx="644122" cy="94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20" idx="0"/>
          </p:cNvCxnSpPr>
          <p:nvPr/>
        </p:nvCxnSpPr>
        <p:spPr>
          <a:xfrm>
            <a:off x="938303" y="3735717"/>
            <a:ext cx="0" cy="12990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0" idx="3"/>
            <a:endCxn id="21" idx="1"/>
          </p:cNvCxnSpPr>
          <p:nvPr/>
        </p:nvCxnSpPr>
        <p:spPr>
          <a:xfrm>
            <a:off x="1681240" y="5357903"/>
            <a:ext cx="140291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1" idx="3"/>
            <a:endCxn id="22" idx="1"/>
          </p:cNvCxnSpPr>
          <p:nvPr/>
        </p:nvCxnSpPr>
        <p:spPr>
          <a:xfrm>
            <a:off x="5333724" y="5357903"/>
            <a:ext cx="1365594" cy="10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A447C-F7EE-9748-8171-F39EA710AC1E}" type="datetime1">
              <a:rPr lang="en-GB" smtClean="0"/>
              <a:t>22/01/2017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Connecting Nutrition and Health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44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Pathway, network assisted enrichment analysis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76B56-0682-8447-82EE-EBCC7B9AB049}" type="datetime1">
              <a:rPr lang="en-GB" smtClean="0"/>
              <a:t>23/01/2017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Connecting Nutrition and Health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292520"/>
              </p:ext>
            </p:extLst>
          </p:nvPr>
        </p:nvGraphicFramePr>
        <p:xfrm>
          <a:off x="596900" y="1108710"/>
          <a:ext cx="7429500" cy="20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6860"/>
                <a:gridCol w="1546860"/>
                <a:gridCol w="1546860"/>
                <a:gridCol w="2788920"/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Tool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Method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Resource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Enrichment</a:t>
                      </a:r>
                      <a:r>
                        <a:rPr lang="en-GB" baseline="0" dirty="0" smtClean="0"/>
                        <a:t> measure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DINA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Gambardella, 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KEGG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Entropy-like</a:t>
                      </a:r>
                      <a:r>
                        <a:rPr lang="en-GB" sz="1400" baseline="0" dirty="0" smtClean="0"/>
                        <a:t> measure for pathway activity</a:t>
                      </a:r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PSIA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aseline="0" dirty="0" err="1" smtClean="0"/>
                        <a:t>Tarca</a:t>
                      </a:r>
                      <a:r>
                        <a:rPr lang="en-GB" sz="1400" baseline="0" dirty="0" smtClean="0"/>
                        <a:t>, 2009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 smtClean="0"/>
                        <a:t>MsigDB</a:t>
                      </a:r>
                      <a:r>
                        <a:rPr lang="en-GB" sz="1400" dirty="0" smtClean="0"/>
                        <a:t>, KEGG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GSEA + signalling perturbation </a:t>
                      </a:r>
                      <a:endParaRPr lang="en-GB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776336"/>
              </p:ext>
            </p:extLst>
          </p:nvPr>
        </p:nvGraphicFramePr>
        <p:xfrm>
          <a:off x="596900" y="3831590"/>
          <a:ext cx="7734300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6860"/>
                <a:gridCol w="1546860"/>
                <a:gridCol w="1546860"/>
                <a:gridCol w="1546860"/>
                <a:gridCol w="1546860"/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Tool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Method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Resource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aseline="0" dirty="0" smtClean="0"/>
                        <a:t>Network activity measure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Biomarker selection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Sun, 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Differential Interaction Networks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Islam, 91; Taylor, 92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Differential modules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Prognosis signature based on differences between hubs</a:t>
                      </a:r>
                      <a:r>
                        <a:rPr lang="en-GB" sz="1400" baseline="0" dirty="0" smtClean="0"/>
                        <a:t> in co-expression networks</a:t>
                      </a:r>
                      <a:endParaRPr lang="en-GB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364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657" y="424845"/>
            <a:ext cx="7012127" cy="5128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200" y="3698023"/>
            <a:ext cx="3073400" cy="265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966913" y="3004286"/>
            <a:ext cx="5335587" cy="812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/>
          </a:p>
        </p:txBody>
      </p:sp>
      <p:pic>
        <p:nvPicPr>
          <p:cNvPr id="23558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49" y="3179763"/>
            <a:ext cx="3644900" cy="276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1CD13-9981-774B-95EA-4D7BF6CC9E11}" type="datetime1">
              <a:rPr lang="en-GB" smtClean="0"/>
              <a:t>22/01/2017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Connecting Nutrition and Health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657" y="424845"/>
            <a:ext cx="7012127" cy="5128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200" y="3698023"/>
            <a:ext cx="3073400" cy="265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966913" y="3004286"/>
            <a:ext cx="5335587" cy="812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/>
          </a:p>
        </p:txBody>
      </p:sp>
      <p:pic>
        <p:nvPicPr>
          <p:cNvPr id="23558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49" y="3179763"/>
            <a:ext cx="3644900" cy="276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4000" y="424845"/>
            <a:ext cx="869657" cy="375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graph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54000" y="5982991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hypergraph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46635-B224-0B4B-A31E-93FBF224B7F7}" type="datetime1">
              <a:rPr lang="en-GB" smtClean="0"/>
              <a:t>22/01/2017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Connecting Nutrition and Health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9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6D9A6-4811-D94D-83B2-8112AFE4D757}" type="datetime1">
              <a:rPr lang="en-GB" smtClean="0"/>
              <a:t>22/01/2017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Connecting Nutrition and Health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614703808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908800" y="1638300"/>
            <a:ext cx="19431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charset="0"/>
              <a:buChar char="•"/>
            </a:pPr>
            <a:r>
              <a:rPr lang="en-US" sz="1400" dirty="0"/>
              <a:t>Knowledge-based </a:t>
            </a:r>
            <a:r>
              <a:rPr lang="en-US" sz="1400" dirty="0" smtClean="0"/>
              <a:t>contextualization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sz="1400" dirty="0" smtClean="0"/>
              <a:t>Hubs detection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sz="1400" dirty="0" smtClean="0"/>
              <a:t>Signaling paths</a:t>
            </a:r>
            <a:endParaRPr lang="en-US" sz="1400" dirty="0"/>
          </a:p>
          <a:p>
            <a:endParaRPr lang="en-GB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6908800" y="4318000"/>
            <a:ext cx="1549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charset="0"/>
              <a:buChar char="•"/>
            </a:pPr>
            <a:r>
              <a:rPr lang="en-US" sz="1400" dirty="0" smtClean="0"/>
              <a:t>Active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sz="1400" dirty="0" smtClean="0"/>
              <a:t>Differential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sz="1400" dirty="0" smtClean="0"/>
              <a:t>Conserved</a:t>
            </a:r>
            <a:endParaRPr lang="en-US" sz="1400" dirty="0"/>
          </a:p>
          <a:p>
            <a:endParaRPr lang="en-GB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1651000"/>
            <a:ext cx="1689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charset="0"/>
              <a:buChar char="•"/>
            </a:pPr>
            <a:r>
              <a:rPr lang="en-US" sz="1400"/>
              <a:t>Text </a:t>
            </a:r>
            <a:r>
              <a:rPr lang="en-US" sz="1400" smtClean="0"/>
              <a:t>mining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sz="1400" dirty="0" smtClean="0"/>
              <a:t>Expression </a:t>
            </a:r>
            <a:r>
              <a:rPr lang="en-US" sz="1400" dirty="0"/>
              <a:t>data</a:t>
            </a:r>
          </a:p>
          <a:p>
            <a:endParaRPr lang="en-GB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584200" y="4457700"/>
            <a:ext cx="1562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sz="1400" dirty="0" smtClean="0"/>
              <a:t>Attractors</a:t>
            </a:r>
          </a:p>
          <a:p>
            <a:pPr marL="285750" indent="-285750">
              <a:buFont typeface="Arial" charset="0"/>
              <a:buChar char="•"/>
            </a:pPr>
            <a:r>
              <a:rPr lang="en-GB" sz="1400" dirty="0" smtClean="0"/>
              <a:t>Steady states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872299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Popular Tools to integrate data on networks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Part II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3B8CD-BC24-B34A-A824-4651B2C5EAB9}" type="datetime1">
              <a:rPr lang="en-GB" smtClean="0"/>
              <a:t>22/01/2017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Connecting Nutrition and Health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38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Cytoscape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0116"/>
            <a:ext cx="4394200" cy="4856048"/>
          </a:xfrm>
        </p:spPr>
        <p:txBody>
          <a:bodyPr/>
          <a:lstStyle/>
          <a:p>
            <a:r>
              <a:rPr lang="en-US" dirty="0" smtClean="0"/>
              <a:t>Network construction, analysis and visualization environment</a:t>
            </a:r>
          </a:p>
          <a:p>
            <a:r>
              <a:rPr lang="en-US" dirty="0" smtClean="0"/>
              <a:t>Dozens of plugins for network-related analysis</a:t>
            </a:r>
          </a:p>
          <a:p>
            <a:pPr lvl="1"/>
            <a:r>
              <a:rPr lang="en-US" dirty="0" smtClean="0"/>
              <a:t>Network reconstruction: data driven, text mining, </a:t>
            </a:r>
            <a:r>
              <a:rPr lang="en-US" dirty="0" err="1" smtClean="0"/>
              <a:t>bayesian</a:t>
            </a:r>
            <a:endParaRPr lang="en-US" dirty="0" smtClean="0"/>
          </a:p>
          <a:p>
            <a:pPr lvl="1"/>
            <a:r>
              <a:rPr lang="en-US" dirty="0" smtClean="0"/>
              <a:t>Functional analysis: enrichment, GO, pathway analysis</a:t>
            </a:r>
          </a:p>
          <a:p>
            <a:pPr lvl="1"/>
            <a:r>
              <a:rPr lang="en-US" dirty="0" smtClean="0"/>
              <a:t>Clustering and modularization</a:t>
            </a:r>
          </a:p>
          <a:p>
            <a:pPr lvl="1"/>
            <a:r>
              <a:rPr lang="en-US" dirty="0" smtClean="0"/>
              <a:t>Graph analysis</a:t>
            </a:r>
          </a:p>
          <a:p>
            <a:pPr lvl="1"/>
            <a:r>
              <a:rPr lang="en-US" dirty="0" smtClean="0"/>
              <a:t>Utility (formats, identifiers translation)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484" y="1270115"/>
            <a:ext cx="4301516" cy="5187301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88DFB-0D3D-AD48-9746-CF4C7D555164}" type="datetime1">
              <a:rPr lang="en-GB" smtClean="0"/>
              <a:t>22/01/2017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Connecting Nutrition and Health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544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PathVisio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</a:t>
            </a:r>
            <a:r>
              <a:rPr lang="en-US" b="1" dirty="0" smtClean="0"/>
              <a:t>ree</a:t>
            </a:r>
            <a:r>
              <a:rPr lang="en-US" dirty="0" smtClean="0"/>
              <a:t> </a:t>
            </a:r>
            <a:r>
              <a:rPr lang="en-US" dirty="0"/>
              <a:t>open-source </a:t>
            </a:r>
            <a:r>
              <a:rPr lang="en-US" b="1" dirty="0"/>
              <a:t>pathway analysis and drawing </a:t>
            </a:r>
            <a:r>
              <a:rPr lang="en-US" b="1" dirty="0" smtClean="0"/>
              <a:t>software</a:t>
            </a:r>
          </a:p>
          <a:p>
            <a:r>
              <a:rPr lang="en-US" dirty="0"/>
              <a:t>V</a:t>
            </a:r>
            <a:r>
              <a:rPr lang="en-US" dirty="0" smtClean="0"/>
              <a:t>isualize </a:t>
            </a:r>
            <a:r>
              <a:rPr lang="en-US" dirty="0"/>
              <a:t>your own experimental </a:t>
            </a:r>
            <a:r>
              <a:rPr lang="en-US" dirty="0" smtClean="0"/>
              <a:t>data</a:t>
            </a:r>
          </a:p>
          <a:p>
            <a:r>
              <a:rPr lang="en-US" dirty="0"/>
              <a:t>F</a:t>
            </a:r>
            <a:r>
              <a:rPr lang="en-US" dirty="0" smtClean="0"/>
              <a:t>ind </a:t>
            </a:r>
            <a:r>
              <a:rPr lang="en-US" dirty="0"/>
              <a:t>relevant pathways that are over-represented in your data </a:t>
            </a:r>
            <a:r>
              <a:rPr lang="en-US" dirty="0" smtClean="0"/>
              <a:t>set</a:t>
            </a:r>
          </a:p>
          <a:p>
            <a:r>
              <a:rPr lang="en-US" dirty="0"/>
              <a:t>Additional features </a:t>
            </a:r>
            <a:r>
              <a:rPr lang="en-US" dirty="0" smtClean="0"/>
              <a:t>available </a:t>
            </a:r>
            <a:r>
              <a:rPr lang="en-US" dirty="0"/>
              <a:t>as </a:t>
            </a:r>
            <a:r>
              <a:rPr lang="en-US" dirty="0" smtClean="0"/>
              <a:t>plugins</a:t>
            </a:r>
          </a:p>
          <a:p>
            <a:pPr lvl="1"/>
            <a:r>
              <a:rPr lang="en-US" dirty="0" smtClean="0"/>
              <a:t>Currently ~20 plugins available</a:t>
            </a:r>
          </a:p>
          <a:p>
            <a:pPr lvl="1"/>
            <a:r>
              <a:rPr lang="en-US" dirty="0" smtClean="0"/>
              <a:t>Export/import, GO analysis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208" t="19515" r="10880" b="3209"/>
          <a:stretch/>
        </p:blipFill>
        <p:spPr>
          <a:xfrm>
            <a:off x="3799941" y="3553617"/>
            <a:ext cx="5153559" cy="286464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63756-2402-914B-B5F0-9EB07693DC58}" type="datetime1">
              <a:rPr lang="en-GB" smtClean="0"/>
              <a:t>22/01/2017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Connecting Nutrition and Health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A51-3C17-0249-9ECC-FA6C0DA4621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007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32185</TotalTime>
  <Words>1831</Words>
  <Application>Microsoft Macintosh PowerPoint</Application>
  <PresentationFormat>On-screen Show (4:3)</PresentationFormat>
  <Paragraphs>447</Paragraphs>
  <Slides>36</Slides>
  <Notes>9</Notes>
  <HiddenSlides>1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Calibri</vt:lpstr>
      <vt:lpstr>Gill Sans</vt:lpstr>
      <vt:lpstr>ＭＳ Ｐゴシック</vt:lpstr>
      <vt:lpstr>Times New Roman</vt:lpstr>
      <vt:lpstr>Arial</vt:lpstr>
      <vt:lpstr>Office Theme</vt:lpstr>
      <vt:lpstr>Document</vt:lpstr>
      <vt:lpstr>Equation</vt:lpstr>
      <vt:lpstr>Application of biological priors to improve integration of multi-omics data sets</vt:lpstr>
      <vt:lpstr>Introduction to biological networks </vt:lpstr>
      <vt:lpstr>Network types</vt:lpstr>
      <vt:lpstr>PowerPoint Presentation</vt:lpstr>
      <vt:lpstr>PowerPoint Presentation</vt:lpstr>
      <vt:lpstr>PowerPoint Presentation</vt:lpstr>
      <vt:lpstr>Popular Tools to integrate data on networks </vt:lpstr>
      <vt:lpstr>Cytoscape</vt:lpstr>
      <vt:lpstr>PathVisio</vt:lpstr>
      <vt:lpstr>Others</vt:lpstr>
      <vt:lpstr>NETWORK ASSISTED BIOMARKER DISCOVERY </vt:lpstr>
      <vt:lpstr>PowerPoint Presentation</vt:lpstr>
      <vt:lpstr>Limitations and Challenges of Biomarker Discovery</vt:lpstr>
      <vt:lpstr>Limitations and Challenges of Biomarker Discovery</vt:lpstr>
      <vt:lpstr>Application of biological priors</vt:lpstr>
      <vt:lpstr>Pathway Activity Analysis</vt:lpstr>
      <vt:lpstr>Overview approaches for PAA</vt:lpstr>
      <vt:lpstr>PAA limitations</vt:lpstr>
      <vt:lpstr>Differential Network Analysis</vt:lpstr>
      <vt:lpstr>PowerPoint Presentation</vt:lpstr>
      <vt:lpstr>ONION: BIOMARKER DISCOVERY in sub-netwroks </vt:lpstr>
      <vt:lpstr>Integration of transcriptomics and metabolomics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ONION: BIOMARKER DISCOVERY in sub-netwroks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Pathway, network assisted enrichment analysis</vt:lpstr>
    </vt:vector>
  </TitlesOfParts>
  <Company>The Genome Analysis Centre</Company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Vicky Schneider-Gricar (TGAC)</dc:creator>
  <cp:lastModifiedBy>Microsoft Office User</cp:lastModifiedBy>
  <cp:revision>443</cp:revision>
  <dcterms:created xsi:type="dcterms:W3CDTF">2013-03-16T21:23:41Z</dcterms:created>
  <dcterms:modified xsi:type="dcterms:W3CDTF">2017-01-24T10:23:29Z</dcterms:modified>
</cp:coreProperties>
</file>